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36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4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9753600" cy="7315200"/>
  <p:notesSz cx="6858000" cy="9144000"/>
  <p:embeddedFontLst>
    <p:embeddedFont>
      <p:font typeface="Calibri (MS)" charset="1" panose="020F0502020204030204"/>
      <p:regular r:id="rId45"/>
    </p:embeddedFont>
    <p:embeddedFont>
      <p:font typeface="Roboto Condensed Bold" charset="1" panose="02000000000000000000"/>
      <p:regular r:id="rId46"/>
    </p:embeddedFont>
    <p:embeddedFont>
      <p:font typeface="Roboto Condensed" charset="1" panose="02000000000000000000"/>
      <p:regular r:id="rId47"/>
    </p:embeddedFont>
    <p:embeddedFont>
      <p:font typeface="Overpass Bold" charset="1" panose="00000000000000000000"/>
      <p:regular r:id="rId70"/>
    </p:embeddedFont>
    <p:embeddedFont>
      <p:font typeface="Overpass Light" charset="1" panose="00000000000000000000"/>
      <p:regular r:id="rId81"/>
    </p:embeddedFont>
    <p:embeddedFont>
      <p:font typeface="Open Sans Hebrew Bold" charset="1" panose="00000800000000000000"/>
      <p:regular r:id="rId8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notesMasters/notesMaster1.xml" Type="http://schemas.openxmlformats.org/officeDocument/2006/relationships/notesMaster"/><Relationship Id="rId43" Target="theme/theme2.xml" Type="http://schemas.openxmlformats.org/officeDocument/2006/relationships/theme"/><Relationship Id="rId44" Target="notesSlides/notesSlide1.xml" Type="http://schemas.openxmlformats.org/officeDocument/2006/relationships/notesSlide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notesSlides/notesSlide2.xml" Type="http://schemas.openxmlformats.org/officeDocument/2006/relationships/notesSlide"/><Relationship Id="rId49" Target="notesSlides/notesSlide3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4.xml" Type="http://schemas.openxmlformats.org/officeDocument/2006/relationships/notesSlide"/><Relationship Id="rId51" Target="notesSlides/notesSlide5.xml" Type="http://schemas.openxmlformats.org/officeDocument/2006/relationships/notesSlide"/><Relationship Id="rId52" Target="notesSlides/notesSlide6.xml" Type="http://schemas.openxmlformats.org/officeDocument/2006/relationships/notesSlide"/><Relationship Id="rId53" Target="notesSlides/notesSlide7.xml" Type="http://schemas.openxmlformats.org/officeDocument/2006/relationships/notesSlide"/><Relationship Id="rId54" Target="notesSlides/notesSlide8.xml" Type="http://schemas.openxmlformats.org/officeDocument/2006/relationships/notesSlide"/><Relationship Id="rId55" Target="notesSlides/notesSlide9.xml" Type="http://schemas.openxmlformats.org/officeDocument/2006/relationships/notesSlide"/><Relationship Id="rId56" Target="notesSlides/notesSlide10.xml" Type="http://schemas.openxmlformats.org/officeDocument/2006/relationships/notesSlide"/><Relationship Id="rId57" Target="notesSlides/notesSlide11.xml" Type="http://schemas.openxmlformats.org/officeDocument/2006/relationships/notesSlide"/><Relationship Id="rId58" Target="notesSlides/notesSlide12.xml" Type="http://schemas.openxmlformats.org/officeDocument/2006/relationships/notesSlide"/><Relationship Id="rId59" Target="notesSlides/notesSlide13.xml" Type="http://schemas.openxmlformats.org/officeDocument/2006/relationships/notesSlide"/><Relationship Id="rId6" Target="slides/slide1.xml" Type="http://schemas.openxmlformats.org/officeDocument/2006/relationships/slide"/><Relationship Id="rId60" Target="notesSlides/notesSlide14.xml" Type="http://schemas.openxmlformats.org/officeDocument/2006/relationships/notesSlide"/><Relationship Id="rId61" Target="notesSlides/notesSlide15.xml" Type="http://schemas.openxmlformats.org/officeDocument/2006/relationships/notesSlide"/><Relationship Id="rId62" Target="notesSlides/notesSlide16.xml" Type="http://schemas.openxmlformats.org/officeDocument/2006/relationships/notesSlide"/><Relationship Id="rId63" Target="notesSlides/notesSlide17.xml" Type="http://schemas.openxmlformats.org/officeDocument/2006/relationships/notesSlide"/><Relationship Id="rId64" Target="notesSlides/notesSlide18.xml" Type="http://schemas.openxmlformats.org/officeDocument/2006/relationships/notesSlide"/><Relationship Id="rId65" Target="notesSlides/notesSlide19.xml" Type="http://schemas.openxmlformats.org/officeDocument/2006/relationships/notesSlide"/><Relationship Id="rId66" Target="notesSlides/notesSlide20.xml" Type="http://schemas.openxmlformats.org/officeDocument/2006/relationships/notesSlide"/><Relationship Id="rId67" Target="notesSlides/notesSlide21.xml" Type="http://schemas.openxmlformats.org/officeDocument/2006/relationships/notesSlide"/><Relationship Id="rId68" Target="notesSlides/notesSlide22.xml" Type="http://schemas.openxmlformats.org/officeDocument/2006/relationships/notesSlide"/><Relationship Id="rId69" Target="notesSlides/notesSlide23.xml" Type="http://schemas.openxmlformats.org/officeDocument/2006/relationships/notesSlide"/><Relationship Id="rId7" Target="slides/slide2.xml" Type="http://schemas.openxmlformats.org/officeDocument/2006/relationships/slide"/><Relationship Id="rId70" Target="fonts/font70.fntdata" Type="http://schemas.openxmlformats.org/officeDocument/2006/relationships/font"/><Relationship Id="rId71" Target="notesSlides/notesSlide24.xml" Type="http://schemas.openxmlformats.org/officeDocument/2006/relationships/notesSlide"/><Relationship Id="rId72" Target="notesSlides/notesSlide25.xml" Type="http://schemas.openxmlformats.org/officeDocument/2006/relationships/notesSlide"/><Relationship Id="rId73" Target="notesSlides/notesSlide26.xml" Type="http://schemas.openxmlformats.org/officeDocument/2006/relationships/notesSlide"/><Relationship Id="rId74" Target="notesSlides/notesSlide27.xml" Type="http://schemas.openxmlformats.org/officeDocument/2006/relationships/notesSlide"/><Relationship Id="rId75" Target="notesSlides/notesSlide28.xml" Type="http://schemas.openxmlformats.org/officeDocument/2006/relationships/notesSlide"/><Relationship Id="rId76" Target="notesSlides/notesSlide29.xml" Type="http://schemas.openxmlformats.org/officeDocument/2006/relationships/notesSlide"/><Relationship Id="rId77" Target="notesSlides/notesSlide30.xml" Type="http://schemas.openxmlformats.org/officeDocument/2006/relationships/notesSlide"/><Relationship Id="rId78" Target="notesSlides/notesSlide31.xml" Type="http://schemas.openxmlformats.org/officeDocument/2006/relationships/notesSlide"/><Relationship Id="rId79" Target="notesSlides/notesSlide32.xml" Type="http://schemas.openxmlformats.org/officeDocument/2006/relationships/notesSlide"/><Relationship Id="rId8" Target="slides/slide3.xml" Type="http://schemas.openxmlformats.org/officeDocument/2006/relationships/slide"/><Relationship Id="rId80" Target="notesSlides/notesSlide33.xml" Type="http://schemas.openxmlformats.org/officeDocument/2006/relationships/notesSlide"/><Relationship Id="rId81" Target="fonts/font81.fntdata" Type="http://schemas.openxmlformats.org/officeDocument/2006/relationships/font"/><Relationship Id="rId82" Target="notesSlides/notesSlide34.xml" Type="http://schemas.openxmlformats.org/officeDocument/2006/relationships/notesSlide"/><Relationship Id="rId83" Target="notesSlides/notesSlide35.xml" Type="http://schemas.openxmlformats.org/officeDocument/2006/relationships/notesSlide"/><Relationship Id="rId84" Target="notesSlides/notesSlide36.xml" Type="http://schemas.openxmlformats.org/officeDocument/2006/relationships/notesSlide"/><Relationship Id="rId85" Target="fonts/font85.fntdata" Type="http://schemas.openxmlformats.org/officeDocument/2006/relationships/font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_rels/notesSlide2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5.xml" Type="http://schemas.openxmlformats.org/officeDocument/2006/relationships/slide"/></Relationships>
</file>

<file path=ppt/notesSlides/_rels/notesSlide2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6.xml" Type="http://schemas.openxmlformats.org/officeDocument/2006/relationships/slide"/></Relationships>
</file>

<file path=ppt/notesSlides/_rels/notesSlide2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7.xml" Type="http://schemas.openxmlformats.org/officeDocument/2006/relationships/slide"/></Relationships>
</file>

<file path=ppt/notesSlides/_rels/notesSlide2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8.xml" Type="http://schemas.openxmlformats.org/officeDocument/2006/relationships/slide"/></Relationships>
</file>

<file path=ppt/notesSlides/_rels/notesSlide2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9.xml" Type="http://schemas.openxmlformats.org/officeDocument/2006/relationships/slide"/></Relationships>
</file>

<file path=ppt/notesSlides/_rels/notesSlide3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0.xml" Type="http://schemas.openxmlformats.org/officeDocument/2006/relationships/slide"/></Relationships>
</file>

<file path=ppt/notesSlides/_rels/notesSlide3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1.xml" Type="http://schemas.openxmlformats.org/officeDocument/2006/relationships/slide"/></Relationships>
</file>

<file path=ppt/notesSlides/_rels/notesSlide3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2.xml" Type="http://schemas.openxmlformats.org/officeDocument/2006/relationships/slide"/></Relationships>
</file>

<file path=ppt/notesSlides/_rels/notesSlide3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3.xml" Type="http://schemas.openxmlformats.org/officeDocument/2006/relationships/slide"/></Relationships>
</file>

<file path=ppt/notesSlides/_rels/notesSlide3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4.xml" Type="http://schemas.openxmlformats.org/officeDocument/2006/relationships/slide"/></Relationships>
</file>

<file path=ppt/notesSlides/_rels/notesSlide3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5.xml" Type="http://schemas.openxmlformats.org/officeDocument/2006/relationships/slide"/></Relationships>
</file>

<file path=ppt/notesSlides/_rels/notesSlide3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6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8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9.jpe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0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8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11.jpeg" Type="http://schemas.openxmlformats.org/officeDocument/2006/relationships/image"/><Relationship Id="rId7" Target="../media/image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8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.jpeg" Type="http://schemas.openxmlformats.org/officeDocument/2006/relationships/image"/><Relationship Id="rId2" Target="../notesSlides/notesSlide9.xml" Type="http://schemas.openxmlformats.org/officeDocument/2006/relationships/notesSlid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jpe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8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jpe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23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4.jpeg" Type="http://schemas.openxmlformats.org/officeDocument/2006/relationships/image"/><Relationship Id="rId6" Target="../media/image25.jpeg" Type="http://schemas.openxmlformats.org/officeDocument/2006/relationships/image"/><Relationship Id="rId7" Target="../media/image2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26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27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28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8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9.jpe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30.jpeg" Type="http://schemas.openxmlformats.org/officeDocument/2006/relationships/image"/><Relationship Id="rId4" Target="../media/image2.jpeg" Type="http://schemas.openxmlformats.org/officeDocument/2006/relationships/image"/><Relationship Id="rId5" Target="../media/image31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32.pn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2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3.xml" Type="http://schemas.openxmlformats.org/officeDocument/2006/relationships/notesSlide"/><Relationship Id="rId3" Target="../media/image2.jpeg" Type="http://schemas.openxmlformats.org/officeDocument/2006/relationships/image"/><Relationship Id="rId4" Target="../media/image35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4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5.xml" Type="http://schemas.openxmlformats.org/officeDocument/2006/relationships/notesSlide"/><Relationship Id="rId3" Target="../media/image2.jpeg" Type="http://schemas.openxmlformats.org/officeDocument/2006/relationships/image"/><Relationship Id="rId4" Target="../media/image36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6.xml" Type="http://schemas.openxmlformats.org/officeDocument/2006/relationships/notesSlide"/><Relationship Id="rId3" Target="../media/image2.jpeg" Type="http://schemas.openxmlformats.org/officeDocument/2006/relationships/image"/><Relationship Id="rId4" Target="../media/image37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7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38.jpe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8.xml" Type="http://schemas.openxmlformats.org/officeDocument/2006/relationships/notesSlide"/><Relationship Id="rId3" Target="../media/image39.png" Type="http://schemas.openxmlformats.org/officeDocument/2006/relationships/image"/><Relationship Id="rId4" Target="../media/image40.svg" Type="http://schemas.openxmlformats.org/officeDocument/2006/relationships/image"/><Relationship Id="rId5" Target="../media/image2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9.xml" Type="http://schemas.openxmlformats.org/officeDocument/2006/relationships/notesSlide"/><Relationship Id="rId3" Target="../media/image8.pn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2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0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1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2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3.xml" Type="http://schemas.openxmlformats.org/officeDocument/2006/relationships/notesSlide"/><Relationship Id="rId3" Target="../media/image4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4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5.xml" Type="http://schemas.openxmlformats.org/officeDocument/2006/relationships/notesSlide"/><Relationship Id="rId3" Target="../media/image42.png" Type="http://schemas.openxmlformats.org/officeDocument/2006/relationships/image"/><Relationship Id="rId4" Target="../media/image43.svg" Type="http://schemas.openxmlformats.org/officeDocument/2006/relationships/image"/><Relationship Id="rId5" Target="../media/image44.png" Type="http://schemas.openxmlformats.org/officeDocument/2006/relationships/image"/><Relationship Id="rId6" Target="../media/image45.svg" Type="http://schemas.openxmlformats.org/officeDocument/2006/relationships/image"/><Relationship Id="rId7" Target="../media/image2.jpe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6.xml" Type="http://schemas.openxmlformats.org/officeDocument/2006/relationships/notesSlide"/><Relationship Id="rId3" Target="../media/image8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46.png" Type="http://schemas.openxmlformats.org/officeDocument/2006/relationships/image"/><Relationship Id="rId7" Target="../media/image1.png" Type="http://schemas.openxmlformats.org/officeDocument/2006/relationships/image"/><Relationship Id="rId8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F5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281559" y="5707691"/>
            <a:ext cx="1861394" cy="809705"/>
            <a:chOff x="0" y="0"/>
            <a:chExt cx="3171736" cy="13797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71698" cy="1379728"/>
            </a:xfrm>
            <a:custGeom>
              <a:avLst/>
              <a:gdLst/>
              <a:ahLst/>
              <a:cxnLst/>
              <a:rect r="r" b="b" t="t" l="l"/>
              <a:pathLst>
                <a:path h="1379728" w="3171698">
                  <a:moveTo>
                    <a:pt x="0" y="0"/>
                  </a:moveTo>
                  <a:lnTo>
                    <a:pt x="3171698" y="0"/>
                  </a:lnTo>
                  <a:lnTo>
                    <a:pt x="3171698" y="1379728"/>
                  </a:lnTo>
                  <a:lnTo>
                    <a:pt x="0" y="1379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90" b="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640824" y="5707691"/>
            <a:ext cx="831217" cy="831217"/>
          </a:xfrm>
          <a:custGeom>
            <a:avLst/>
            <a:gdLst/>
            <a:ahLst/>
            <a:cxnLst/>
            <a:rect r="r" b="b" t="t" l="l"/>
            <a:pathLst>
              <a:path h="831217" w="831217">
                <a:moveTo>
                  <a:pt x="0" y="0"/>
                </a:moveTo>
                <a:lnTo>
                  <a:pt x="831217" y="0"/>
                </a:lnTo>
                <a:lnTo>
                  <a:pt x="831217" y="831217"/>
                </a:lnTo>
                <a:lnTo>
                  <a:pt x="0" y="831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04834" y="1290618"/>
            <a:ext cx="8001057" cy="2428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b="true" sz="8000">
                <a:solidFill>
                  <a:srgbClr val="00797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DEMOKRATI</a:t>
            </a:r>
          </a:p>
          <a:p>
            <a:pPr algn="ctr">
              <a:lnSpc>
                <a:spcPts val="9600"/>
              </a:lnSpc>
            </a:pPr>
            <a:r>
              <a:rPr lang="en-US" b="true" sz="8000">
                <a:solidFill>
                  <a:srgbClr val="00797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 SVERIGE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78398" y="3836670"/>
            <a:ext cx="2996803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Hur kan vi delta?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F5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34951" y="453438"/>
            <a:ext cx="6483697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DIKTATUR ELLER DEMOKRATI?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10800000">
            <a:off x="-1099861" y="1415196"/>
            <a:ext cx="6955260" cy="6696742"/>
          </a:xfrm>
          <a:custGeom>
            <a:avLst/>
            <a:gdLst/>
            <a:ahLst/>
            <a:cxnLst/>
            <a:rect r="r" b="b" t="t" l="l"/>
            <a:pathLst>
              <a:path h="6696742" w="6955260">
                <a:moveTo>
                  <a:pt x="0" y="0"/>
                </a:moveTo>
                <a:lnTo>
                  <a:pt x="6955259" y="0"/>
                </a:lnTo>
                <a:lnTo>
                  <a:pt x="6955259" y="6696742"/>
                </a:lnTo>
                <a:lnTo>
                  <a:pt x="0" y="6696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24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4156720" y="799814"/>
            <a:ext cx="8424939" cy="7826331"/>
            <a:chOff x="0" y="0"/>
            <a:chExt cx="11233252" cy="1043510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098220" y="1164942"/>
              <a:ext cx="9661335" cy="8746942"/>
            </a:xfrm>
            <a:custGeom>
              <a:avLst/>
              <a:gdLst/>
              <a:ahLst/>
              <a:cxnLst/>
              <a:rect r="r" b="b" t="t" l="l"/>
              <a:pathLst>
                <a:path h="8746942" w="9661335">
                  <a:moveTo>
                    <a:pt x="8153984" y="662207"/>
                  </a:moveTo>
                  <a:cubicBezTo>
                    <a:pt x="6819342" y="-36928"/>
                    <a:pt x="5579313" y="761140"/>
                    <a:pt x="4587697" y="761140"/>
                  </a:cubicBezTo>
                  <a:cubicBezTo>
                    <a:pt x="3818204" y="761140"/>
                    <a:pt x="2366975" y="-1164942"/>
                    <a:pt x="634441" y="1110771"/>
                  </a:cubicBezTo>
                  <a:cubicBezTo>
                    <a:pt x="-1098093" y="3386484"/>
                    <a:pt x="1060907" y="5527958"/>
                    <a:pt x="3002356" y="7399049"/>
                  </a:cubicBezTo>
                  <a:cubicBezTo>
                    <a:pt x="4943805" y="9270140"/>
                    <a:pt x="7582230" y="9239407"/>
                    <a:pt x="9105977" y="7016525"/>
                  </a:cubicBezTo>
                  <a:cubicBezTo>
                    <a:pt x="10134930" y="5517036"/>
                    <a:pt x="9686493" y="1467006"/>
                    <a:pt x="8153984" y="662207"/>
                  </a:cubicBezTo>
                  <a:close/>
                </a:path>
              </a:pathLst>
            </a:custGeom>
            <a:solidFill>
              <a:srgbClr val="FFEBC2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4968240" y="2898619"/>
            <a:ext cx="4518022" cy="224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Alla människors lika värde</a:t>
            </a:r>
          </a:p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Alla är lika inför lagen</a:t>
            </a:r>
          </a:p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Folkomröstningar och val</a:t>
            </a:r>
          </a:p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Tryck- och yttrandefrihet</a:t>
            </a:r>
          </a:p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Alla har rätt till en egen åsikt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75748" y="2674334"/>
            <a:ext cx="3921576" cy="4037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 mänskliga rättigheterna följs inte</a:t>
            </a:r>
          </a:p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Makten har gått i arv eller tagits med våld</a:t>
            </a:r>
          </a:p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Det är straffbart att kritisera ledarna</a:t>
            </a:r>
          </a:p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Censur</a:t>
            </a:r>
          </a:p>
          <a:p>
            <a:pPr algn="l" marL="337820" indent="-16891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Andra partier än det styrande förbjuds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6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9332" y="1166117"/>
            <a:ext cx="6360052" cy="117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6000" b="true">
                <a:solidFill>
                  <a:srgbClr val="D8EED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INNEHÅLL: </a:t>
            </a:r>
          </a:p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D8EED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DU SKA FÅ KUNSKAP OM…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33459" y="2790815"/>
            <a:ext cx="7643870" cy="4812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D8EED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1. hur Sverige styrs.</a:t>
            </a:r>
          </a:p>
          <a:p>
            <a:pPr algn="l">
              <a:lnSpc>
                <a:spcPts val="4320"/>
              </a:lnSpc>
            </a:pP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D8EED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2. att rösta i val.</a:t>
            </a:r>
          </a:p>
          <a:p>
            <a:pPr algn="l">
              <a:lnSpc>
                <a:spcPts val="4320"/>
              </a:lnSpc>
            </a:pP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D8EED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3. riksdag, region, kommun</a:t>
            </a:r>
          </a:p>
          <a:p>
            <a:pPr algn="l">
              <a:lnSpc>
                <a:spcPts val="4320"/>
              </a:lnSpc>
            </a:pP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D8EED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4. hur vi kan påverka politiken.</a:t>
            </a:r>
          </a:p>
          <a:p>
            <a:pPr algn="l">
              <a:lnSpc>
                <a:spcPts val="4320"/>
              </a:lnSpc>
            </a:pP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5400000">
            <a:off x="6925532" y="-1522486"/>
            <a:ext cx="1844183" cy="4427496"/>
          </a:xfrm>
          <a:custGeom>
            <a:avLst/>
            <a:gdLst/>
            <a:ahLst/>
            <a:cxnLst/>
            <a:rect r="r" b="b" t="t" l="l"/>
            <a:pathLst>
              <a:path h="4427496" w="1844183">
                <a:moveTo>
                  <a:pt x="0" y="0"/>
                </a:moveTo>
                <a:lnTo>
                  <a:pt x="1844183" y="0"/>
                </a:lnTo>
                <a:lnTo>
                  <a:pt x="1844183" y="4427497"/>
                </a:lnTo>
                <a:lnTo>
                  <a:pt x="0" y="4427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28575" t="-61657" r="-272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5894400">
            <a:off x="8754418" y="77143"/>
            <a:ext cx="2155469" cy="2002317"/>
            <a:chOff x="0" y="0"/>
            <a:chExt cx="2873959" cy="266975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281048" y="298024"/>
              <a:ext cx="2471768" cy="2237788"/>
            </a:xfrm>
            <a:custGeom>
              <a:avLst/>
              <a:gdLst/>
              <a:ahLst/>
              <a:cxnLst/>
              <a:rect r="r" b="b" t="t" l="l"/>
              <a:pathLst>
                <a:path h="2237788" w="2471768">
                  <a:moveTo>
                    <a:pt x="2086105" y="169463"/>
                  </a:moveTo>
                  <a:cubicBezTo>
                    <a:pt x="1744602" y="-9480"/>
                    <a:pt x="1427356" y="194736"/>
                    <a:pt x="1173737" y="194736"/>
                  </a:cubicBezTo>
                  <a:cubicBezTo>
                    <a:pt x="976887" y="194736"/>
                    <a:pt x="605539" y="-298024"/>
                    <a:pt x="162309" y="284144"/>
                  </a:cubicBezTo>
                  <a:cubicBezTo>
                    <a:pt x="-280921" y="866312"/>
                    <a:pt x="271402" y="1414317"/>
                    <a:pt x="768099" y="1892980"/>
                  </a:cubicBezTo>
                  <a:cubicBezTo>
                    <a:pt x="1264796" y="2371643"/>
                    <a:pt x="1939801" y="2363769"/>
                    <a:pt x="2329691" y="1795063"/>
                  </a:cubicBezTo>
                  <a:cubicBezTo>
                    <a:pt x="2592962" y="1411396"/>
                    <a:pt x="2478154" y="375203"/>
                    <a:pt x="2086105" y="169336"/>
                  </a:cubicBezTo>
                  <a:close/>
                </a:path>
              </a:pathLst>
            </a:custGeom>
            <a:solidFill>
              <a:srgbClr val="F4F3B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05694" y="0"/>
            <a:ext cx="2447906" cy="7315200"/>
            <a:chOff x="0" y="0"/>
            <a:chExt cx="3263875" cy="975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639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3263900">
                  <a:moveTo>
                    <a:pt x="0" y="0"/>
                  </a:moveTo>
                  <a:lnTo>
                    <a:pt x="3263900" y="0"/>
                  </a:lnTo>
                  <a:lnTo>
                    <a:pt x="32639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9883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7315200" cy="7315200"/>
            <a:chOff x="0" y="0"/>
            <a:chExt cx="9753600" cy="9753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7536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9959520">
            <a:off x="1146381" y="372666"/>
            <a:ext cx="6512509" cy="6270450"/>
          </a:xfrm>
          <a:custGeom>
            <a:avLst/>
            <a:gdLst/>
            <a:ahLst/>
            <a:cxnLst/>
            <a:rect r="r" b="b" t="t" l="l"/>
            <a:pathLst>
              <a:path h="6270450" w="6512509">
                <a:moveTo>
                  <a:pt x="0" y="0"/>
                </a:moveTo>
                <a:lnTo>
                  <a:pt x="6512510" y="0"/>
                </a:lnTo>
                <a:lnTo>
                  <a:pt x="6512510" y="6270450"/>
                </a:lnTo>
                <a:lnTo>
                  <a:pt x="0" y="6270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6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068487" y="2437457"/>
            <a:ext cx="6480724" cy="1754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5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DEL 1</a:t>
            </a:r>
          </a:p>
          <a:p>
            <a:pPr algn="l">
              <a:lnSpc>
                <a:spcPts val="4437"/>
              </a:lnSpc>
            </a:pPr>
          </a:p>
          <a:p>
            <a:pPr algn="l">
              <a:lnSpc>
                <a:spcPts val="4437"/>
              </a:lnSpc>
            </a:pPr>
            <a:r>
              <a:rPr lang="en-US" sz="5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Hur Sverige Styrs 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53009" y="4345810"/>
            <a:ext cx="4500591" cy="2969390"/>
            <a:chOff x="0" y="0"/>
            <a:chExt cx="6000788" cy="3959187"/>
          </a:xfrm>
        </p:grpSpPr>
        <p:sp>
          <p:nvSpPr>
            <p:cNvPr name="Freeform 3" id="3" descr="lagbok.jpg"/>
            <p:cNvSpPr/>
            <p:nvPr/>
          </p:nvSpPr>
          <p:spPr>
            <a:xfrm flipH="false" flipV="false" rot="0">
              <a:off x="0" y="0"/>
              <a:ext cx="6000750" cy="3959225"/>
            </a:xfrm>
            <a:custGeom>
              <a:avLst/>
              <a:gdLst/>
              <a:ahLst/>
              <a:cxnLst/>
              <a:rect r="r" b="b" t="t" l="l"/>
              <a:pathLst>
                <a:path h="3959225" w="6000750">
                  <a:moveTo>
                    <a:pt x="0" y="0"/>
                  </a:moveTo>
                  <a:lnTo>
                    <a:pt x="6000750" y="0"/>
                  </a:lnTo>
                  <a:lnTo>
                    <a:pt x="6000750" y="3959225"/>
                  </a:lnTo>
                  <a:lnTo>
                    <a:pt x="0" y="3959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57" r="0" b="-5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19146" y="923906"/>
            <a:ext cx="6527006" cy="50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DEMOKRATIN SKYDDAS I GRUNDLAGEN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39149" y="1522085"/>
            <a:ext cx="7032355" cy="315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2799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GRUNDLAGEN BESKRIVER:</a:t>
            </a:r>
          </a:p>
          <a:p>
            <a:pPr algn="l" marL="337820" indent="-168910" lvl="1">
              <a:lnSpc>
                <a:spcPts val="5039"/>
              </a:lnSpc>
              <a:buFont typeface="Arial"/>
              <a:buChar char="•"/>
            </a:pPr>
            <a:r>
              <a:rPr lang="en-US" sz="2799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Hur folket väljer representanter som styr</a:t>
            </a:r>
          </a:p>
          <a:p>
            <a:pPr algn="l" marL="337820" indent="-168910" lvl="1">
              <a:lnSpc>
                <a:spcPts val="5039"/>
              </a:lnSpc>
              <a:buFont typeface="Arial"/>
              <a:buChar char="•"/>
            </a:pPr>
            <a:r>
              <a:rPr lang="en-US" sz="2799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Vem som ska bli kung eller drottning</a:t>
            </a:r>
          </a:p>
          <a:p>
            <a:pPr algn="l" marL="337820" indent="-168910" lvl="1">
              <a:lnSpc>
                <a:spcPts val="5039"/>
              </a:lnSpc>
              <a:buFont typeface="Arial"/>
              <a:buChar char="•"/>
            </a:pPr>
            <a:r>
              <a:rPr lang="en-US" sz="2799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Medborgares friheter och rättigheter</a:t>
            </a:r>
          </a:p>
          <a:p>
            <a:pPr algn="l" marL="337820" indent="-168910" lvl="1">
              <a:lnSpc>
                <a:spcPts val="503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81961" y="946471"/>
            <a:ext cx="7069931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GRUNDLÄGGANDE FRIHETER OCH RÄTTIGHETER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96274" y="1493510"/>
            <a:ext cx="6889480" cy="4850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b="true" sz="36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Yttrandefrihet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b="true" sz="36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Informationsfrihet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b="true" sz="36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Demonstrationsfrihet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b="true" sz="36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Mötesfrihet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b="true" sz="36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Föreningsfrihet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b="true" sz="36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Religionsfrihet</a:t>
            </a:r>
          </a:p>
        </p:txBody>
      </p:sp>
      <p:grpSp>
        <p:nvGrpSpPr>
          <p:cNvPr name="Group 4" id="4"/>
          <p:cNvGrpSpPr/>
          <p:nvPr/>
        </p:nvGrpSpPr>
        <p:grpSpPr>
          <a:xfrm rot="9886020">
            <a:off x="5622922" y="2051371"/>
            <a:ext cx="4369660" cy="4059193"/>
            <a:chOff x="0" y="0"/>
            <a:chExt cx="5826214" cy="54122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569450" y="604213"/>
              <a:ext cx="5011060" cy="4536696"/>
            </a:xfrm>
            <a:custGeom>
              <a:avLst/>
              <a:gdLst/>
              <a:ahLst/>
              <a:cxnLst/>
              <a:rect r="r" b="b" t="t" l="l"/>
              <a:pathLst>
                <a:path h="4536696" w="5011060">
                  <a:moveTo>
                    <a:pt x="4229245" y="343461"/>
                  </a:moveTo>
                  <a:cubicBezTo>
                    <a:pt x="3537095" y="-19124"/>
                    <a:pt x="2893840" y="394769"/>
                    <a:pt x="2379490" y="394769"/>
                  </a:cubicBezTo>
                  <a:cubicBezTo>
                    <a:pt x="1980329" y="394769"/>
                    <a:pt x="1227727" y="-604213"/>
                    <a:pt x="329075" y="576125"/>
                  </a:cubicBezTo>
                  <a:cubicBezTo>
                    <a:pt x="-569577" y="1756463"/>
                    <a:pt x="550309" y="2867205"/>
                    <a:pt x="1557292" y="3837612"/>
                  </a:cubicBezTo>
                  <a:cubicBezTo>
                    <a:pt x="2564275" y="4808019"/>
                    <a:pt x="3932700" y="4792144"/>
                    <a:pt x="4723021" y="3639238"/>
                  </a:cubicBezTo>
                  <a:cubicBezTo>
                    <a:pt x="5256675" y="2861490"/>
                    <a:pt x="5024138" y="760910"/>
                    <a:pt x="4229245" y="343588"/>
                  </a:cubicBezTo>
                  <a:close/>
                </a:path>
              </a:pathLst>
            </a:custGeom>
            <a:solidFill>
              <a:srgbClr val="F4F3B8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5236835" y="2793502"/>
            <a:ext cx="5105714" cy="4164844"/>
            <a:chOff x="0" y="0"/>
            <a:chExt cx="6807619" cy="55531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07581" cy="5553075"/>
            </a:xfrm>
            <a:custGeom>
              <a:avLst/>
              <a:gdLst/>
              <a:ahLst/>
              <a:cxnLst/>
              <a:rect r="r" b="b" t="t" l="l"/>
              <a:pathLst>
                <a:path h="5553075" w="6807581">
                  <a:moveTo>
                    <a:pt x="0" y="0"/>
                  </a:moveTo>
                  <a:lnTo>
                    <a:pt x="6807581" y="0"/>
                  </a:lnTo>
                  <a:lnTo>
                    <a:pt x="6807581" y="5553075"/>
                  </a:lnTo>
                  <a:lnTo>
                    <a:pt x="0" y="5553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05694" y="0"/>
            <a:ext cx="7315200" cy="7315200"/>
            <a:chOff x="0" y="0"/>
            <a:chExt cx="9753600" cy="975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7315200" cy="7315200"/>
            <a:chOff x="0" y="0"/>
            <a:chExt cx="9753600" cy="9753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7536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9959520">
            <a:off x="1252585" y="349787"/>
            <a:ext cx="6512509" cy="6270450"/>
          </a:xfrm>
          <a:custGeom>
            <a:avLst/>
            <a:gdLst/>
            <a:ahLst/>
            <a:cxnLst/>
            <a:rect r="r" b="b" t="t" l="l"/>
            <a:pathLst>
              <a:path h="6270450" w="6512509">
                <a:moveTo>
                  <a:pt x="0" y="0"/>
                </a:moveTo>
                <a:lnTo>
                  <a:pt x="6512509" y="0"/>
                </a:lnTo>
                <a:lnTo>
                  <a:pt x="6512509" y="6270450"/>
                </a:lnTo>
                <a:lnTo>
                  <a:pt x="0" y="6270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6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090718" y="2076440"/>
            <a:ext cx="3500466" cy="176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4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Monarki</a:t>
            </a:r>
          </a:p>
          <a:p>
            <a:pPr algn="l">
              <a:lnSpc>
                <a:spcPts val="2879"/>
              </a:lnSpc>
            </a:pPr>
          </a:p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“En samlande symbol</a:t>
            </a:r>
          </a:p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för nationen ”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591185" y="1943090"/>
            <a:ext cx="3115427" cy="4428163"/>
            <a:chOff x="0" y="0"/>
            <a:chExt cx="4153903" cy="5904217"/>
          </a:xfrm>
        </p:grpSpPr>
        <p:sp>
          <p:nvSpPr>
            <p:cNvPr name="Freeform 9" id="9" descr="Kungaätt.jpg"/>
            <p:cNvSpPr/>
            <p:nvPr/>
          </p:nvSpPr>
          <p:spPr>
            <a:xfrm flipH="false" flipV="false" rot="0">
              <a:off x="0" y="0"/>
              <a:ext cx="4153916" cy="5904230"/>
            </a:xfrm>
            <a:custGeom>
              <a:avLst/>
              <a:gdLst/>
              <a:ahLst/>
              <a:cxnLst/>
              <a:rect r="r" b="b" t="t" l="l"/>
              <a:pathLst>
                <a:path h="5904230" w="4153916">
                  <a:moveTo>
                    <a:pt x="0" y="0"/>
                  </a:moveTo>
                  <a:lnTo>
                    <a:pt x="4153916" y="0"/>
                  </a:lnTo>
                  <a:lnTo>
                    <a:pt x="4153916" y="5904230"/>
                  </a:lnTo>
                  <a:lnTo>
                    <a:pt x="0" y="5904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05694" y="0"/>
            <a:ext cx="2447906" cy="7315200"/>
            <a:chOff x="0" y="0"/>
            <a:chExt cx="3263875" cy="975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639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3263900">
                  <a:moveTo>
                    <a:pt x="0" y="0"/>
                  </a:moveTo>
                  <a:lnTo>
                    <a:pt x="3263900" y="0"/>
                  </a:lnTo>
                  <a:lnTo>
                    <a:pt x="32639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9883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7315200" cy="7315200"/>
            <a:chOff x="0" y="0"/>
            <a:chExt cx="9753600" cy="9753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7536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9959520">
            <a:off x="1181148" y="349787"/>
            <a:ext cx="6512509" cy="6270450"/>
          </a:xfrm>
          <a:custGeom>
            <a:avLst/>
            <a:gdLst/>
            <a:ahLst/>
            <a:cxnLst/>
            <a:rect r="r" b="b" t="t" l="l"/>
            <a:pathLst>
              <a:path h="6270450" w="6512509">
                <a:moveTo>
                  <a:pt x="0" y="0"/>
                </a:moveTo>
                <a:lnTo>
                  <a:pt x="6512509" y="0"/>
                </a:lnTo>
                <a:lnTo>
                  <a:pt x="6512509" y="6270450"/>
                </a:lnTo>
                <a:lnTo>
                  <a:pt x="0" y="6270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6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04968" y="2652703"/>
            <a:ext cx="5572163" cy="112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32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VILKA RÖSTAR VI PÅ?</a:t>
            </a:r>
          </a:p>
          <a:p>
            <a:pPr algn="l">
              <a:lnSpc>
                <a:spcPts val="4437"/>
              </a:lnSpc>
            </a:pPr>
            <a:r>
              <a:rPr lang="en-US" sz="32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 Sveriges största partier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8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F5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76209" y="776268"/>
            <a:ext cx="1920032" cy="588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63"/>
              </a:lnSpc>
            </a:pPr>
            <a:r>
              <a:rPr lang="en-US" sz="4226" b="true">
                <a:solidFill>
                  <a:srgbClr val="11214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PARTIER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4662488" y="2014528"/>
            <a:ext cx="2643207" cy="1180290"/>
            <a:chOff x="0" y="0"/>
            <a:chExt cx="3524275" cy="1573720"/>
          </a:xfrm>
        </p:grpSpPr>
        <p:sp>
          <p:nvSpPr>
            <p:cNvPr name="Freeform 4" id="4" descr="C.png"/>
            <p:cNvSpPr/>
            <p:nvPr/>
          </p:nvSpPr>
          <p:spPr>
            <a:xfrm flipH="false" flipV="false" rot="0">
              <a:off x="0" y="0"/>
              <a:ext cx="3524250" cy="1573784"/>
            </a:xfrm>
            <a:custGeom>
              <a:avLst/>
              <a:gdLst/>
              <a:ahLst/>
              <a:cxnLst/>
              <a:rect r="r" b="b" t="t" l="l"/>
              <a:pathLst>
                <a:path h="1573784" w="3524250">
                  <a:moveTo>
                    <a:pt x="0" y="0"/>
                  </a:moveTo>
                  <a:lnTo>
                    <a:pt x="3524250" y="0"/>
                  </a:lnTo>
                  <a:lnTo>
                    <a:pt x="3524250" y="1573784"/>
                  </a:lnTo>
                  <a:lnTo>
                    <a:pt x="0" y="1573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3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7662882" y="3729038"/>
            <a:ext cx="1857385" cy="1236012"/>
            <a:chOff x="0" y="0"/>
            <a:chExt cx="2476513" cy="1648015"/>
          </a:xfrm>
        </p:grpSpPr>
        <p:sp>
          <p:nvSpPr>
            <p:cNvPr name="Freeform 6" id="6" descr="Liberalerna.png"/>
            <p:cNvSpPr/>
            <p:nvPr/>
          </p:nvSpPr>
          <p:spPr>
            <a:xfrm flipH="false" flipV="false" rot="0">
              <a:off x="0" y="0"/>
              <a:ext cx="2476500" cy="1647952"/>
            </a:xfrm>
            <a:custGeom>
              <a:avLst/>
              <a:gdLst/>
              <a:ahLst/>
              <a:cxnLst/>
              <a:rect r="r" b="b" t="t" l="l"/>
              <a:pathLst>
                <a:path h="1647952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1647952"/>
                  </a:lnTo>
                  <a:lnTo>
                    <a:pt x="0" y="16479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305560" y="5229235"/>
            <a:ext cx="3214707" cy="1332928"/>
            <a:chOff x="0" y="0"/>
            <a:chExt cx="4286275" cy="1777238"/>
          </a:xfrm>
        </p:grpSpPr>
        <p:sp>
          <p:nvSpPr>
            <p:cNvPr name="Freeform 8" id="8" descr="mp.png"/>
            <p:cNvSpPr/>
            <p:nvPr/>
          </p:nvSpPr>
          <p:spPr>
            <a:xfrm flipH="false" flipV="false" rot="0">
              <a:off x="0" y="0"/>
              <a:ext cx="4286250" cy="1777238"/>
            </a:xfrm>
            <a:custGeom>
              <a:avLst/>
              <a:gdLst/>
              <a:ahLst/>
              <a:cxnLst/>
              <a:rect r="r" b="b" t="t" l="l"/>
              <a:pathLst>
                <a:path h="1777238" w="4286250">
                  <a:moveTo>
                    <a:pt x="0" y="0"/>
                  </a:moveTo>
                  <a:lnTo>
                    <a:pt x="4286250" y="0"/>
                  </a:lnTo>
                  <a:lnTo>
                    <a:pt x="4286250" y="1777238"/>
                  </a:lnTo>
                  <a:lnTo>
                    <a:pt x="0" y="1777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50" t="-18260" r="-4878" b="-2177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76209" y="1943090"/>
            <a:ext cx="3714779" cy="1214447"/>
            <a:chOff x="0" y="0"/>
            <a:chExt cx="4953038" cy="1619263"/>
          </a:xfrm>
        </p:grpSpPr>
        <p:sp>
          <p:nvSpPr>
            <p:cNvPr name="Freeform 10" id="10" descr="S.png"/>
            <p:cNvSpPr/>
            <p:nvPr/>
          </p:nvSpPr>
          <p:spPr>
            <a:xfrm flipH="false" flipV="false" rot="0">
              <a:off x="0" y="0"/>
              <a:ext cx="4953000" cy="1619250"/>
            </a:xfrm>
            <a:custGeom>
              <a:avLst/>
              <a:gdLst/>
              <a:ahLst/>
              <a:cxnLst/>
              <a:rect r="r" b="b" t="t" l="l"/>
              <a:pathLst>
                <a:path h="1619250" w="4953000">
                  <a:moveTo>
                    <a:pt x="0" y="0"/>
                  </a:moveTo>
                  <a:lnTo>
                    <a:pt x="4953000" y="0"/>
                  </a:lnTo>
                  <a:lnTo>
                    <a:pt x="4953000" y="1619250"/>
                  </a:lnTo>
                  <a:lnTo>
                    <a:pt x="0" y="1619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9411" r="-1" b="-3052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376209" y="3420251"/>
            <a:ext cx="3714779" cy="1375839"/>
            <a:chOff x="0" y="0"/>
            <a:chExt cx="4953038" cy="1834452"/>
          </a:xfrm>
        </p:grpSpPr>
        <p:sp>
          <p:nvSpPr>
            <p:cNvPr name="Freeform 12" id="12" descr="SD.jpg"/>
            <p:cNvSpPr/>
            <p:nvPr/>
          </p:nvSpPr>
          <p:spPr>
            <a:xfrm flipH="false" flipV="false" rot="0">
              <a:off x="0" y="0"/>
              <a:ext cx="4953000" cy="1834515"/>
            </a:xfrm>
            <a:custGeom>
              <a:avLst/>
              <a:gdLst/>
              <a:ahLst/>
              <a:cxnLst/>
              <a:rect r="r" b="b" t="t" l="l"/>
              <a:pathLst>
                <a:path h="1834515" w="4953000">
                  <a:moveTo>
                    <a:pt x="0" y="0"/>
                  </a:moveTo>
                  <a:lnTo>
                    <a:pt x="4953000" y="0"/>
                  </a:lnTo>
                  <a:lnTo>
                    <a:pt x="4953000" y="1834515"/>
                  </a:lnTo>
                  <a:lnTo>
                    <a:pt x="0" y="1834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555" t="-29998" r="-8699" b="-38977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376738" y="3800475"/>
            <a:ext cx="3071832" cy="615391"/>
            <a:chOff x="0" y="0"/>
            <a:chExt cx="4095775" cy="820522"/>
          </a:xfrm>
        </p:grpSpPr>
        <p:sp>
          <p:nvSpPr>
            <p:cNvPr name="Freeform 14" id="14" descr="Vp.png"/>
            <p:cNvSpPr/>
            <p:nvPr/>
          </p:nvSpPr>
          <p:spPr>
            <a:xfrm flipH="false" flipV="false" rot="0">
              <a:off x="0" y="0"/>
              <a:ext cx="4095750" cy="820547"/>
            </a:xfrm>
            <a:custGeom>
              <a:avLst/>
              <a:gdLst/>
              <a:ahLst/>
              <a:cxnLst/>
              <a:rect r="r" b="b" t="t" l="l"/>
              <a:pathLst>
                <a:path h="820547" w="4095750">
                  <a:moveTo>
                    <a:pt x="0" y="0"/>
                  </a:moveTo>
                  <a:lnTo>
                    <a:pt x="4095750" y="0"/>
                  </a:lnTo>
                  <a:lnTo>
                    <a:pt x="4095750" y="820547"/>
                  </a:lnTo>
                  <a:lnTo>
                    <a:pt x="0" y="820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5" t="0" r="-16" b="3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4448175" y="5157797"/>
            <a:ext cx="1494711" cy="1384097"/>
            <a:chOff x="0" y="0"/>
            <a:chExt cx="1992948" cy="1845462"/>
          </a:xfrm>
        </p:grpSpPr>
        <p:sp>
          <p:nvSpPr>
            <p:cNvPr name="Freeform 16" id="16" descr="kd.png"/>
            <p:cNvSpPr/>
            <p:nvPr/>
          </p:nvSpPr>
          <p:spPr>
            <a:xfrm flipH="false" flipV="false" rot="0">
              <a:off x="0" y="0"/>
              <a:ext cx="1992884" cy="1845437"/>
            </a:xfrm>
            <a:custGeom>
              <a:avLst/>
              <a:gdLst/>
              <a:ahLst/>
              <a:cxnLst/>
              <a:rect r="r" b="b" t="t" l="l"/>
              <a:pathLst>
                <a:path h="1845437" w="1992884">
                  <a:moveTo>
                    <a:pt x="0" y="0"/>
                  </a:moveTo>
                  <a:lnTo>
                    <a:pt x="1992884" y="0"/>
                  </a:lnTo>
                  <a:lnTo>
                    <a:pt x="1992884" y="1845437"/>
                  </a:lnTo>
                  <a:lnTo>
                    <a:pt x="0" y="1845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4" t="0" r="-57" b="-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483365" y="5102190"/>
            <a:ext cx="3500466" cy="1459973"/>
            <a:chOff x="0" y="0"/>
            <a:chExt cx="4667288" cy="1946631"/>
          </a:xfrm>
        </p:grpSpPr>
        <p:sp>
          <p:nvSpPr>
            <p:cNvPr name="Freeform 18" id="18" descr="M.png"/>
            <p:cNvSpPr/>
            <p:nvPr/>
          </p:nvSpPr>
          <p:spPr>
            <a:xfrm flipH="false" flipV="false" rot="0">
              <a:off x="0" y="0"/>
              <a:ext cx="4667250" cy="1946656"/>
            </a:xfrm>
            <a:custGeom>
              <a:avLst/>
              <a:gdLst/>
              <a:ahLst/>
              <a:cxnLst/>
              <a:rect r="r" b="b" t="t" l="l"/>
              <a:pathLst>
                <a:path h="1946656" w="4667250">
                  <a:moveTo>
                    <a:pt x="0" y="0"/>
                  </a:moveTo>
                  <a:lnTo>
                    <a:pt x="4667250" y="0"/>
                  </a:lnTo>
                  <a:lnTo>
                    <a:pt x="4667250" y="1946656"/>
                  </a:lnTo>
                  <a:lnTo>
                    <a:pt x="0" y="1946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5" t="0" r="-26" b="1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05694" y="0"/>
            <a:ext cx="2447906" cy="7315200"/>
            <a:chOff x="0" y="0"/>
            <a:chExt cx="3263875" cy="975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639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3263900">
                  <a:moveTo>
                    <a:pt x="0" y="0"/>
                  </a:moveTo>
                  <a:lnTo>
                    <a:pt x="3263900" y="0"/>
                  </a:lnTo>
                  <a:lnTo>
                    <a:pt x="32639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9883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7315200" cy="7315200"/>
            <a:chOff x="0" y="0"/>
            <a:chExt cx="9753600" cy="9753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7536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9959520">
            <a:off x="1146381" y="372666"/>
            <a:ext cx="6512509" cy="6270450"/>
          </a:xfrm>
          <a:custGeom>
            <a:avLst/>
            <a:gdLst/>
            <a:ahLst/>
            <a:cxnLst/>
            <a:rect r="r" b="b" t="t" l="l"/>
            <a:pathLst>
              <a:path h="6270450" w="6512509">
                <a:moveTo>
                  <a:pt x="0" y="0"/>
                </a:moveTo>
                <a:lnTo>
                  <a:pt x="6512510" y="0"/>
                </a:lnTo>
                <a:lnTo>
                  <a:pt x="6512510" y="6270450"/>
                </a:lnTo>
                <a:lnTo>
                  <a:pt x="0" y="6270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6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0230" y="2437457"/>
            <a:ext cx="6480724" cy="2878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5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DEL 2</a:t>
            </a:r>
          </a:p>
          <a:p>
            <a:pPr algn="l">
              <a:lnSpc>
                <a:spcPts val="4437"/>
              </a:lnSpc>
            </a:pPr>
          </a:p>
          <a:p>
            <a:pPr algn="l">
              <a:lnSpc>
                <a:spcPts val="4437"/>
              </a:lnSpc>
            </a:pPr>
            <a:r>
              <a:rPr lang="en-US" sz="5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ATT RÖSTA I VAL</a:t>
            </a:r>
          </a:p>
          <a:p>
            <a:pPr algn="l">
              <a:lnSpc>
                <a:spcPts val="4437"/>
              </a:lnSpc>
            </a:pPr>
          </a:p>
          <a:p>
            <a:pPr algn="l">
              <a:lnSpc>
                <a:spcPts val="4437"/>
              </a:lnSpc>
            </a:pPr>
            <a:r>
              <a:rPr lang="en-US" sz="5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10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76271" y="1147743"/>
            <a:ext cx="5929351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VART FJÄRDE ÅR RÖSTAR VI TILL: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9469380">
            <a:off x="4506697" y="1922059"/>
            <a:ext cx="4805362" cy="4658525"/>
          </a:xfrm>
          <a:custGeom>
            <a:avLst/>
            <a:gdLst/>
            <a:ahLst/>
            <a:cxnLst/>
            <a:rect r="r" b="b" t="t" l="l"/>
            <a:pathLst>
              <a:path h="4658525" w="4805362">
                <a:moveTo>
                  <a:pt x="0" y="0"/>
                </a:moveTo>
                <a:lnTo>
                  <a:pt x="4805362" y="0"/>
                </a:lnTo>
                <a:lnTo>
                  <a:pt x="4805362" y="4658525"/>
                </a:lnTo>
                <a:lnTo>
                  <a:pt x="0" y="4658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50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822120">
            <a:off x="5529586" y="2791492"/>
            <a:ext cx="2676477" cy="2817343"/>
            <a:chOff x="0" y="0"/>
            <a:chExt cx="3568636" cy="3756457"/>
          </a:xfrm>
        </p:grpSpPr>
        <p:sp>
          <p:nvSpPr>
            <p:cNvPr name="Freeform 5" id="5" descr="valsedlar.jpg"/>
            <p:cNvSpPr/>
            <p:nvPr/>
          </p:nvSpPr>
          <p:spPr>
            <a:xfrm flipH="false" flipV="false" rot="0">
              <a:off x="0" y="0"/>
              <a:ext cx="3568573" cy="3756406"/>
            </a:xfrm>
            <a:custGeom>
              <a:avLst/>
              <a:gdLst/>
              <a:ahLst/>
              <a:cxnLst/>
              <a:rect r="r" b="b" t="t" l="l"/>
              <a:pathLst>
                <a:path h="3756406" w="3568573">
                  <a:moveTo>
                    <a:pt x="0" y="0"/>
                  </a:moveTo>
                  <a:lnTo>
                    <a:pt x="3568573" y="0"/>
                  </a:lnTo>
                  <a:lnTo>
                    <a:pt x="3568573" y="3756406"/>
                  </a:lnTo>
                  <a:lnTo>
                    <a:pt x="0" y="3756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3" t="0" r="-344" b="-1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67711" y="2836535"/>
            <a:ext cx="4693920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340" indent="-217170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Rikssdag</a:t>
            </a:r>
          </a:p>
          <a:p>
            <a:pPr algn="l" marL="434340" indent="-217170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Region</a:t>
            </a:r>
          </a:p>
          <a:p>
            <a:pPr algn="l" marL="434340" indent="-217170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Kommun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9086" y="4484380"/>
            <a:ext cx="8746874" cy="2055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35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RÖSTA TILL REGION ELLER KOMMUN:</a:t>
            </a:r>
          </a:p>
          <a:p>
            <a:pPr algn="l">
              <a:lnSpc>
                <a:spcPts val="5039"/>
              </a:lnSpc>
            </a:pPr>
            <a:r>
              <a:rPr lang="en-US" sz="2799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Medborgare i EU och </a:t>
            </a:r>
            <a:r>
              <a:rPr lang="en-US" sz="2799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folkbokförd i kommunen/regionen </a:t>
            </a:r>
          </a:p>
          <a:p>
            <a:pPr algn="l">
              <a:lnSpc>
                <a:spcPts val="5039"/>
              </a:lnSpc>
            </a:pPr>
            <a:r>
              <a:rPr lang="en-US" sz="2799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Ej från EU – folkbokförd i 3 år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9959520">
            <a:off x="-364217" y="-812397"/>
            <a:ext cx="4303462" cy="4143508"/>
          </a:xfrm>
          <a:custGeom>
            <a:avLst/>
            <a:gdLst/>
            <a:ahLst/>
            <a:cxnLst/>
            <a:rect r="r" b="b" t="t" l="l"/>
            <a:pathLst>
              <a:path h="4143508" w="4303462">
                <a:moveTo>
                  <a:pt x="0" y="0"/>
                </a:moveTo>
                <a:lnTo>
                  <a:pt x="4303462" y="0"/>
                </a:lnTo>
                <a:lnTo>
                  <a:pt x="4303462" y="4143509"/>
                </a:lnTo>
                <a:lnTo>
                  <a:pt x="0" y="4143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183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33396" y="861993"/>
            <a:ext cx="3143269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VEM FÅR RÖSTA?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110980" y="1145838"/>
            <a:ext cx="5174971" cy="1403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b="true" sz="32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Allmän och lika rösträtt</a:t>
            </a:r>
          </a:p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b="true" sz="32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Fyllt 18 år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9086" y="2912745"/>
            <a:ext cx="8675437" cy="1417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35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RIKSDAGEN:</a:t>
            </a:r>
          </a:p>
          <a:p>
            <a:pPr algn="l">
              <a:lnSpc>
                <a:spcPts val="5039"/>
              </a:lnSpc>
            </a:pPr>
            <a:r>
              <a:rPr lang="en-US" sz="2799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Svenska medborgare får rösta.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12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38219" y="2291182"/>
            <a:ext cx="8077152" cy="3998195"/>
            <a:chOff x="0" y="0"/>
            <a:chExt cx="10769536" cy="5330927"/>
          </a:xfrm>
        </p:grpSpPr>
        <p:sp>
          <p:nvSpPr>
            <p:cNvPr name="Freeform 3" id="3" descr="En bild som visar text  Automatiskt genererad beskrivning"/>
            <p:cNvSpPr/>
            <p:nvPr/>
          </p:nvSpPr>
          <p:spPr>
            <a:xfrm flipH="false" flipV="false" rot="0">
              <a:off x="0" y="0"/>
              <a:ext cx="10769600" cy="5330952"/>
            </a:xfrm>
            <a:custGeom>
              <a:avLst/>
              <a:gdLst/>
              <a:ahLst/>
              <a:cxnLst/>
              <a:rect r="r" b="b" t="t" l="l"/>
              <a:pathLst>
                <a:path h="5330952" w="10769600">
                  <a:moveTo>
                    <a:pt x="0" y="0"/>
                  </a:moveTo>
                  <a:lnTo>
                    <a:pt x="10769600" y="0"/>
                  </a:lnTo>
                  <a:lnTo>
                    <a:pt x="10769600" y="5330952"/>
                  </a:lnTo>
                  <a:lnTo>
                    <a:pt x="0" y="53309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9959520">
            <a:off x="-364217" y="-812397"/>
            <a:ext cx="4303462" cy="4143508"/>
          </a:xfrm>
          <a:custGeom>
            <a:avLst/>
            <a:gdLst/>
            <a:ahLst/>
            <a:cxnLst/>
            <a:rect r="r" b="b" t="t" l="l"/>
            <a:pathLst>
              <a:path h="4143508" w="4303462">
                <a:moveTo>
                  <a:pt x="0" y="0"/>
                </a:moveTo>
                <a:lnTo>
                  <a:pt x="4303462" y="0"/>
                </a:lnTo>
                <a:lnTo>
                  <a:pt x="4303462" y="4143509"/>
                </a:lnTo>
                <a:lnTo>
                  <a:pt x="0" y="41435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83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07254" y="1016298"/>
            <a:ext cx="2282726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RÖSTKORT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13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959520">
            <a:off x="-364217" y="-812397"/>
            <a:ext cx="4303462" cy="4143508"/>
          </a:xfrm>
          <a:custGeom>
            <a:avLst/>
            <a:gdLst/>
            <a:ahLst/>
            <a:cxnLst/>
            <a:rect r="r" b="b" t="t" l="l"/>
            <a:pathLst>
              <a:path h="4143508" w="4303462">
                <a:moveTo>
                  <a:pt x="0" y="0"/>
                </a:moveTo>
                <a:lnTo>
                  <a:pt x="4303462" y="0"/>
                </a:lnTo>
                <a:lnTo>
                  <a:pt x="4303462" y="4143509"/>
                </a:lnTo>
                <a:lnTo>
                  <a:pt x="0" y="4143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18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7254" y="902246"/>
            <a:ext cx="3892420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 VALLOKALEN:</a:t>
            </a:r>
          </a:p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VALSEDLAR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651904" y="2448649"/>
            <a:ext cx="5941685" cy="3459823"/>
            <a:chOff x="0" y="0"/>
            <a:chExt cx="7922247" cy="4613097"/>
          </a:xfrm>
        </p:grpSpPr>
        <p:sp>
          <p:nvSpPr>
            <p:cNvPr name="Freeform 5" id="5" descr="Valsedlar många.jpg"/>
            <p:cNvSpPr/>
            <p:nvPr/>
          </p:nvSpPr>
          <p:spPr>
            <a:xfrm flipH="false" flipV="false" rot="0">
              <a:off x="0" y="0"/>
              <a:ext cx="7922260" cy="4613148"/>
            </a:xfrm>
            <a:custGeom>
              <a:avLst/>
              <a:gdLst/>
              <a:ahLst/>
              <a:cxnLst/>
              <a:rect r="r" b="b" t="t" l="l"/>
              <a:pathLst>
                <a:path h="4613148" w="7922260">
                  <a:moveTo>
                    <a:pt x="0" y="0"/>
                  </a:moveTo>
                  <a:lnTo>
                    <a:pt x="7922260" y="0"/>
                  </a:lnTo>
                  <a:lnTo>
                    <a:pt x="7922260" y="4613148"/>
                  </a:lnTo>
                  <a:lnTo>
                    <a:pt x="0" y="4613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3519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60380" y="3839508"/>
            <a:ext cx="4048144" cy="2710634"/>
            <a:chOff x="0" y="0"/>
            <a:chExt cx="5397525" cy="3614179"/>
          </a:xfrm>
        </p:grpSpPr>
        <p:sp>
          <p:nvSpPr>
            <p:cNvPr name="Freeform 7" id="7" descr="ta en valsedel.jpg"/>
            <p:cNvSpPr/>
            <p:nvPr/>
          </p:nvSpPr>
          <p:spPr>
            <a:xfrm flipH="false" flipV="false" rot="0">
              <a:off x="0" y="0"/>
              <a:ext cx="5397500" cy="3614166"/>
            </a:xfrm>
            <a:custGeom>
              <a:avLst/>
              <a:gdLst/>
              <a:ahLst/>
              <a:cxnLst/>
              <a:rect r="r" b="b" t="t" l="l"/>
              <a:pathLst>
                <a:path h="3614166" w="5397500">
                  <a:moveTo>
                    <a:pt x="0" y="0"/>
                  </a:moveTo>
                  <a:lnTo>
                    <a:pt x="5397500" y="0"/>
                  </a:lnTo>
                  <a:lnTo>
                    <a:pt x="5397500" y="3614166"/>
                  </a:lnTo>
                  <a:lnTo>
                    <a:pt x="0" y="3614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14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84483" y="2254434"/>
            <a:ext cx="5384644" cy="3602031"/>
            <a:chOff x="0" y="0"/>
            <a:chExt cx="7179526" cy="4802708"/>
          </a:xfrm>
        </p:grpSpPr>
        <p:sp>
          <p:nvSpPr>
            <p:cNvPr name="Freeform 3" id="3" descr="valkuvert.jpg"/>
            <p:cNvSpPr/>
            <p:nvPr/>
          </p:nvSpPr>
          <p:spPr>
            <a:xfrm flipH="false" flipV="false" rot="0">
              <a:off x="0" y="0"/>
              <a:ext cx="7179564" cy="4802759"/>
            </a:xfrm>
            <a:custGeom>
              <a:avLst/>
              <a:gdLst/>
              <a:ahLst/>
              <a:cxnLst/>
              <a:rect r="r" b="b" t="t" l="l"/>
              <a:pathLst>
                <a:path h="4802759" w="7179564">
                  <a:moveTo>
                    <a:pt x="0" y="0"/>
                  </a:moveTo>
                  <a:lnTo>
                    <a:pt x="7179564" y="0"/>
                  </a:lnTo>
                  <a:lnTo>
                    <a:pt x="7179564" y="4802759"/>
                  </a:lnTo>
                  <a:lnTo>
                    <a:pt x="0" y="4802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9959520">
            <a:off x="-364217" y="-812397"/>
            <a:ext cx="4303462" cy="4143508"/>
          </a:xfrm>
          <a:custGeom>
            <a:avLst/>
            <a:gdLst/>
            <a:ahLst/>
            <a:cxnLst/>
            <a:rect r="r" b="b" t="t" l="l"/>
            <a:pathLst>
              <a:path h="4143508" w="4303462">
                <a:moveTo>
                  <a:pt x="0" y="0"/>
                </a:moveTo>
                <a:lnTo>
                  <a:pt x="4303462" y="0"/>
                </a:lnTo>
                <a:lnTo>
                  <a:pt x="4303462" y="4143509"/>
                </a:lnTo>
                <a:lnTo>
                  <a:pt x="0" y="41435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83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28326" y="830237"/>
            <a:ext cx="3143269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 VALLOKALEN:</a:t>
            </a:r>
          </a:p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KUVERT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15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67418" y="2263397"/>
            <a:ext cx="8086182" cy="5045774"/>
            <a:chOff x="0" y="0"/>
            <a:chExt cx="10781576" cy="6727698"/>
          </a:xfrm>
        </p:grpSpPr>
        <p:sp>
          <p:nvSpPr>
            <p:cNvPr name="Freeform 3" id="3" descr="vallokalen.jpg"/>
            <p:cNvSpPr/>
            <p:nvPr/>
          </p:nvSpPr>
          <p:spPr>
            <a:xfrm flipH="false" flipV="false" rot="0">
              <a:off x="0" y="0"/>
              <a:ext cx="10781538" cy="6727698"/>
            </a:xfrm>
            <a:custGeom>
              <a:avLst/>
              <a:gdLst/>
              <a:ahLst/>
              <a:cxnLst/>
              <a:rect r="r" b="b" t="t" l="l"/>
              <a:pathLst>
                <a:path h="6727698" w="10781538">
                  <a:moveTo>
                    <a:pt x="0" y="0"/>
                  </a:moveTo>
                  <a:lnTo>
                    <a:pt x="10781538" y="0"/>
                  </a:lnTo>
                  <a:lnTo>
                    <a:pt x="10781538" y="6727698"/>
                  </a:lnTo>
                  <a:lnTo>
                    <a:pt x="0" y="6727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9959520">
            <a:off x="-364217" y="-812397"/>
            <a:ext cx="4303462" cy="4143508"/>
          </a:xfrm>
          <a:custGeom>
            <a:avLst/>
            <a:gdLst/>
            <a:ahLst/>
            <a:cxnLst/>
            <a:rect r="r" b="b" t="t" l="l"/>
            <a:pathLst>
              <a:path h="4143508" w="4303462">
                <a:moveTo>
                  <a:pt x="0" y="0"/>
                </a:moveTo>
                <a:lnTo>
                  <a:pt x="4303462" y="0"/>
                </a:lnTo>
                <a:lnTo>
                  <a:pt x="4303462" y="4143509"/>
                </a:lnTo>
                <a:lnTo>
                  <a:pt x="0" y="41435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83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28326" y="902246"/>
            <a:ext cx="3143269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 VALLOKALEN:</a:t>
            </a:r>
          </a:p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SKÄRMAR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16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36359" y="2424874"/>
            <a:ext cx="5680881" cy="3806190"/>
            <a:chOff x="0" y="0"/>
            <a:chExt cx="7574509" cy="5074920"/>
          </a:xfrm>
        </p:grpSpPr>
        <p:sp>
          <p:nvSpPr>
            <p:cNvPr name="Freeform 3" id="3" descr="valurna.jpg"/>
            <p:cNvSpPr/>
            <p:nvPr/>
          </p:nvSpPr>
          <p:spPr>
            <a:xfrm flipH="false" flipV="false" rot="0">
              <a:off x="0" y="0"/>
              <a:ext cx="7574534" cy="5074920"/>
            </a:xfrm>
            <a:custGeom>
              <a:avLst/>
              <a:gdLst/>
              <a:ahLst/>
              <a:cxnLst/>
              <a:rect r="r" b="b" t="t" l="l"/>
              <a:pathLst>
                <a:path h="5074920" w="7574534">
                  <a:moveTo>
                    <a:pt x="0" y="0"/>
                  </a:moveTo>
                  <a:lnTo>
                    <a:pt x="7574534" y="0"/>
                  </a:lnTo>
                  <a:lnTo>
                    <a:pt x="7574534" y="5074920"/>
                  </a:lnTo>
                  <a:lnTo>
                    <a:pt x="0" y="5074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9959520">
            <a:off x="-364217" y="-812397"/>
            <a:ext cx="4303462" cy="4143508"/>
          </a:xfrm>
          <a:custGeom>
            <a:avLst/>
            <a:gdLst/>
            <a:ahLst/>
            <a:cxnLst/>
            <a:rect r="r" b="b" t="t" l="l"/>
            <a:pathLst>
              <a:path h="4143508" w="4303462">
                <a:moveTo>
                  <a:pt x="0" y="0"/>
                </a:moveTo>
                <a:lnTo>
                  <a:pt x="4303462" y="0"/>
                </a:lnTo>
                <a:lnTo>
                  <a:pt x="4303462" y="4143509"/>
                </a:lnTo>
                <a:lnTo>
                  <a:pt x="0" y="41435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83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28326" y="974255"/>
            <a:ext cx="3143269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 VALLOKALEN:</a:t>
            </a:r>
          </a:p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VALURNA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17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05694" y="0"/>
            <a:ext cx="2447906" cy="7315200"/>
            <a:chOff x="0" y="0"/>
            <a:chExt cx="3263875" cy="975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639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3263900">
                  <a:moveTo>
                    <a:pt x="0" y="0"/>
                  </a:moveTo>
                  <a:lnTo>
                    <a:pt x="3263900" y="0"/>
                  </a:lnTo>
                  <a:lnTo>
                    <a:pt x="32639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9883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7315200" cy="7315200"/>
            <a:chOff x="0" y="0"/>
            <a:chExt cx="9753600" cy="9753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7536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9959520">
            <a:off x="1620545" y="522370"/>
            <a:ext cx="6512509" cy="6270450"/>
          </a:xfrm>
          <a:custGeom>
            <a:avLst/>
            <a:gdLst/>
            <a:ahLst/>
            <a:cxnLst/>
            <a:rect r="r" b="b" t="t" l="l"/>
            <a:pathLst>
              <a:path h="6270450" w="6512509">
                <a:moveTo>
                  <a:pt x="0" y="0"/>
                </a:moveTo>
                <a:lnTo>
                  <a:pt x="6512510" y="0"/>
                </a:lnTo>
                <a:lnTo>
                  <a:pt x="6512510" y="6270450"/>
                </a:lnTo>
                <a:lnTo>
                  <a:pt x="0" y="6270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6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18952" y="2025491"/>
            <a:ext cx="5236207" cy="3924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60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DEL 3</a:t>
            </a:r>
          </a:p>
          <a:p>
            <a:pPr algn="l">
              <a:lnSpc>
                <a:spcPts val="4437"/>
              </a:lnSpc>
            </a:pPr>
          </a:p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Riksdag, region &amp; kommun - </a:t>
            </a:r>
          </a:p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Vilka bestämmer vad? </a:t>
            </a:r>
          </a:p>
          <a:p>
            <a:pPr algn="l">
              <a:lnSpc>
                <a:spcPts val="4437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18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1959" y="728643"/>
            <a:ext cx="5786476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RIKSDAG</a:t>
            </a:r>
          </a:p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Sveriges riksdag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9469380">
            <a:off x="5370252" y="2797416"/>
            <a:ext cx="3472434" cy="3363077"/>
          </a:xfrm>
          <a:custGeom>
            <a:avLst/>
            <a:gdLst/>
            <a:ahLst/>
            <a:cxnLst/>
            <a:rect r="r" b="b" t="t" l="l"/>
            <a:pathLst>
              <a:path h="3363077" w="3472434">
                <a:moveTo>
                  <a:pt x="0" y="0"/>
                </a:moveTo>
                <a:lnTo>
                  <a:pt x="3472434" y="0"/>
                </a:lnTo>
                <a:lnTo>
                  <a:pt x="3472434" y="3363078"/>
                </a:lnTo>
                <a:lnTo>
                  <a:pt x="0" y="33630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407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150350" y="3014662"/>
            <a:ext cx="1604105" cy="2620499"/>
            <a:chOff x="0" y="0"/>
            <a:chExt cx="2138807" cy="3493999"/>
          </a:xfrm>
        </p:grpSpPr>
        <p:sp>
          <p:nvSpPr>
            <p:cNvPr name="Freeform 5" id="5" descr="Svensk flagga.jpg"/>
            <p:cNvSpPr/>
            <p:nvPr/>
          </p:nvSpPr>
          <p:spPr>
            <a:xfrm flipH="false" flipV="false" rot="0">
              <a:off x="0" y="0"/>
              <a:ext cx="2138807" cy="3494024"/>
            </a:xfrm>
            <a:custGeom>
              <a:avLst/>
              <a:gdLst/>
              <a:ahLst/>
              <a:cxnLst/>
              <a:rect r="r" b="b" t="t" l="l"/>
              <a:pathLst>
                <a:path h="3494024" w="2138807">
                  <a:moveTo>
                    <a:pt x="0" y="0"/>
                  </a:moveTo>
                  <a:lnTo>
                    <a:pt x="2138807" y="0"/>
                  </a:lnTo>
                  <a:lnTo>
                    <a:pt x="2138807" y="3494024"/>
                  </a:lnTo>
                  <a:lnTo>
                    <a:pt x="0" y="3494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6037" t="4813" r="-36375" b="-233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1657740">
            <a:off x="7237790" y="4180046"/>
            <a:ext cx="1891941" cy="2711034"/>
            <a:chOff x="0" y="0"/>
            <a:chExt cx="2522588" cy="361471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6891" y="16891"/>
              <a:ext cx="2488819" cy="3580892"/>
            </a:xfrm>
            <a:custGeom>
              <a:avLst/>
              <a:gdLst/>
              <a:ahLst/>
              <a:cxnLst/>
              <a:rect r="r" b="b" t="t" l="l"/>
              <a:pathLst>
                <a:path h="3580892" w="2488819">
                  <a:moveTo>
                    <a:pt x="0" y="0"/>
                  </a:moveTo>
                  <a:lnTo>
                    <a:pt x="2488819" y="0"/>
                  </a:lnTo>
                  <a:lnTo>
                    <a:pt x="2488819" y="3580892"/>
                  </a:lnTo>
                  <a:lnTo>
                    <a:pt x="0" y="3580892"/>
                  </a:lnTo>
                  <a:close/>
                </a:path>
              </a:pathLst>
            </a:custGeom>
            <a:solidFill>
              <a:srgbClr val="B9CDE5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522601" cy="3614674"/>
            </a:xfrm>
            <a:custGeom>
              <a:avLst/>
              <a:gdLst/>
              <a:ahLst/>
              <a:cxnLst/>
              <a:rect r="r" b="b" t="t" l="l"/>
              <a:pathLst>
                <a:path h="3614674" w="2522601">
                  <a:moveTo>
                    <a:pt x="16891" y="0"/>
                  </a:moveTo>
                  <a:lnTo>
                    <a:pt x="2505710" y="0"/>
                  </a:lnTo>
                  <a:cubicBezTo>
                    <a:pt x="2515108" y="0"/>
                    <a:pt x="2522601" y="7620"/>
                    <a:pt x="2522601" y="16891"/>
                  </a:cubicBezTo>
                  <a:lnTo>
                    <a:pt x="2522601" y="3597783"/>
                  </a:lnTo>
                  <a:cubicBezTo>
                    <a:pt x="2522601" y="3607181"/>
                    <a:pt x="2514981" y="3614674"/>
                    <a:pt x="2505710" y="3614674"/>
                  </a:cubicBezTo>
                  <a:lnTo>
                    <a:pt x="16891" y="3614674"/>
                  </a:lnTo>
                  <a:cubicBezTo>
                    <a:pt x="7493" y="3614674"/>
                    <a:pt x="0" y="3607054"/>
                    <a:pt x="0" y="3597783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3597783"/>
                  </a:lnTo>
                  <a:lnTo>
                    <a:pt x="16891" y="3597783"/>
                  </a:lnTo>
                  <a:lnTo>
                    <a:pt x="16891" y="3580892"/>
                  </a:lnTo>
                  <a:lnTo>
                    <a:pt x="2505710" y="3580892"/>
                  </a:lnTo>
                  <a:lnTo>
                    <a:pt x="2505710" y="3597783"/>
                  </a:lnTo>
                  <a:lnTo>
                    <a:pt x="2488819" y="3597783"/>
                  </a:lnTo>
                  <a:lnTo>
                    <a:pt x="2488819" y="16891"/>
                  </a:lnTo>
                  <a:lnTo>
                    <a:pt x="2505710" y="16891"/>
                  </a:lnTo>
                  <a:lnTo>
                    <a:pt x="2505710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4F81BD"/>
            </a:solidFill>
          </p:spPr>
        </p:sp>
      </p:grpSp>
      <p:sp>
        <p:nvSpPr>
          <p:cNvPr name="TextBox 9" id="9"/>
          <p:cNvSpPr txBox="true"/>
          <p:nvPr/>
        </p:nvSpPr>
        <p:spPr>
          <a:xfrm rot="1614240">
            <a:off x="7856106" y="4502444"/>
            <a:ext cx="1603067" cy="408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Riksdagsval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1961" y="2707948"/>
            <a:ext cx="6889480" cy="4030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Stiftar lagar 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Utrikespolitik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Försvarspolitik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Statsbudget</a:t>
            </a:r>
          </a:p>
          <a:p>
            <a:pPr algn="l" marL="434340" indent="-217170" lvl="1">
              <a:lnSpc>
                <a:spcPts val="6480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19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46742" y="332537"/>
            <a:ext cx="4561224" cy="3035100"/>
            <a:chOff x="0" y="0"/>
            <a:chExt cx="7634122" cy="5079848"/>
          </a:xfrm>
        </p:grpSpPr>
        <p:sp>
          <p:nvSpPr>
            <p:cNvPr name="Freeform 3" id="3" descr="riksdagen.jpg"/>
            <p:cNvSpPr/>
            <p:nvPr/>
          </p:nvSpPr>
          <p:spPr>
            <a:xfrm flipH="false" flipV="false" rot="0">
              <a:off x="0" y="0"/>
              <a:ext cx="7634097" cy="5079873"/>
            </a:xfrm>
            <a:custGeom>
              <a:avLst/>
              <a:gdLst/>
              <a:ahLst/>
              <a:cxnLst/>
              <a:rect r="r" b="b" t="t" l="l"/>
              <a:pathLst>
                <a:path h="5079873" w="7634097">
                  <a:moveTo>
                    <a:pt x="0" y="0"/>
                  </a:moveTo>
                  <a:lnTo>
                    <a:pt x="7634097" y="0"/>
                  </a:lnTo>
                  <a:lnTo>
                    <a:pt x="7634097" y="5079873"/>
                  </a:lnTo>
                  <a:lnTo>
                    <a:pt x="0" y="5079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8" r="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3346752" y="3892899"/>
            <a:ext cx="4561215" cy="3042945"/>
          </a:xfrm>
          <a:custGeom>
            <a:avLst/>
            <a:gdLst/>
            <a:ahLst/>
            <a:cxnLst/>
            <a:rect r="r" b="b" t="t" l="l"/>
            <a:pathLst>
              <a:path h="3042945" w="4561215">
                <a:moveTo>
                  <a:pt x="0" y="0"/>
                </a:moveTo>
                <a:lnTo>
                  <a:pt x="4561215" y="0"/>
                </a:lnTo>
                <a:lnTo>
                  <a:pt x="4561215" y="3042946"/>
                </a:lnTo>
                <a:lnTo>
                  <a:pt x="0" y="30429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31409" y="1046131"/>
            <a:ext cx="2815342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RIKSDAG</a:t>
            </a:r>
          </a:p>
          <a:p>
            <a:pPr algn="l">
              <a:lnSpc>
                <a:spcPts val="3840"/>
              </a:lnSpc>
            </a:pPr>
          </a:p>
          <a:p>
            <a:pPr algn="l">
              <a:lnSpc>
                <a:spcPts val="3840"/>
              </a:lnSpc>
            </a:pPr>
            <a:r>
              <a:rPr lang="en-US" sz="32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349 ledamöter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03749" y="4852397"/>
            <a:ext cx="2103834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REGERING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8061" y="326974"/>
            <a:ext cx="5786476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RIKSDAG</a:t>
            </a:r>
          </a:p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Sveriges riksdag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23030" y="2261420"/>
            <a:ext cx="7665148" cy="4736838"/>
          </a:xfrm>
          <a:custGeom>
            <a:avLst/>
            <a:gdLst/>
            <a:ahLst/>
            <a:cxnLst/>
            <a:rect r="r" b="b" t="t" l="l"/>
            <a:pathLst>
              <a:path h="4736838" w="7665148">
                <a:moveTo>
                  <a:pt x="0" y="0"/>
                </a:moveTo>
                <a:lnTo>
                  <a:pt x="7665148" y="0"/>
                </a:lnTo>
                <a:lnTo>
                  <a:pt x="7665148" y="4736838"/>
                </a:lnTo>
                <a:lnTo>
                  <a:pt x="0" y="47368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65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9959520">
            <a:off x="5742918" y="-1383897"/>
            <a:ext cx="4303462" cy="4143508"/>
          </a:xfrm>
          <a:custGeom>
            <a:avLst/>
            <a:gdLst/>
            <a:ahLst/>
            <a:cxnLst/>
            <a:rect r="r" b="b" t="t" l="l"/>
            <a:pathLst>
              <a:path h="4143508" w="4303462">
                <a:moveTo>
                  <a:pt x="0" y="0"/>
                </a:moveTo>
                <a:lnTo>
                  <a:pt x="4303461" y="0"/>
                </a:lnTo>
                <a:lnTo>
                  <a:pt x="4303461" y="4143509"/>
                </a:lnTo>
                <a:lnTo>
                  <a:pt x="0" y="41435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8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9959520">
            <a:off x="6985892" y="-810016"/>
            <a:ext cx="3204572" cy="3085462"/>
          </a:xfrm>
          <a:custGeom>
            <a:avLst/>
            <a:gdLst/>
            <a:ahLst/>
            <a:cxnLst/>
            <a:rect r="r" b="b" t="t" l="l"/>
            <a:pathLst>
              <a:path h="3085462" w="3204572">
                <a:moveTo>
                  <a:pt x="0" y="0"/>
                </a:moveTo>
                <a:lnTo>
                  <a:pt x="3204572" y="0"/>
                </a:lnTo>
                <a:lnTo>
                  <a:pt x="3204572" y="3085462"/>
                </a:lnTo>
                <a:lnTo>
                  <a:pt x="0" y="30854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146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21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201699" y="479088"/>
            <a:ext cx="3460461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Partier med minst 4 %</a:t>
            </a: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av rösterna får platser i riksdagen.</a:t>
            </a:r>
          </a:p>
          <a:p>
            <a:pPr algn="l">
              <a:lnSpc>
                <a:spcPts val="2879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1639680">
            <a:off x="7162381" y="4164921"/>
            <a:ext cx="1919078" cy="2643207"/>
            <a:chOff x="0" y="0"/>
            <a:chExt cx="2558771" cy="35242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58796" cy="3524250"/>
            </a:xfrm>
            <a:custGeom>
              <a:avLst/>
              <a:gdLst/>
              <a:ahLst/>
              <a:cxnLst/>
              <a:rect r="r" b="b" t="t" l="l"/>
              <a:pathLst>
                <a:path h="3524250" w="2558796">
                  <a:moveTo>
                    <a:pt x="0" y="0"/>
                  </a:moveTo>
                  <a:lnTo>
                    <a:pt x="2558796" y="0"/>
                  </a:lnTo>
                  <a:lnTo>
                    <a:pt x="2558796" y="3524250"/>
                  </a:lnTo>
                  <a:lnTo>
                    <a:pt x="0" y="35242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661959" y="657206"/>
            <a:ext cx="5786476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REGION</a:t>
            </a:r>
          </a:p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Region Östergötland</a:t>
            </a:r>
          </a:p>
        </p:txBody>
      </p:sp>
      <p:sp>
        <p:nvSpPr>
          <p:cNvPr name="TextBox 5" id="5"/>
          <p:cNvSpPr txBox="true"/>
          <p:nvPr/>
        </p:nvSpPr>
        <p:spPr>
          <a:xfrm rot="1614240">
            <a:off x="7786823" y="4391221"/>
            <a:ext cx="1603067" cy="47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Regionval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81961" y="2293610"/>
            <a:ext cx="7246668" cy="4422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Calibri (MS)"/>
                <a:ea typeface="Calibri (MS)"/>
                <a:cs typeface="Calibri (MS)"/>
                <a:sym typeface="Calibri (MS)"/>
              </a:rPr>
              <a:t> Sjukvård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Calibri (MS)"/>
                <a:ea typeface="Calibri (MS)"/>
                <a:cs typeface="Calibri (MS)"/>
                <a:sym typeface="Calibri (MS)"/>
              </a:rPr>
              <a:t> Tandvård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Calibri (MS)"/>
                <a:ea typeface="Calibri (MS)"/>
                <a:cs typeface="Calibri (MS)"/>
                <a:sym typeface="Calibri (MS)"/>
              </a:rPr>
              <a:t> Kollektivtrafik, bussar och Östgötapendeln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Calibri (MS)"/>
                <a:ea typeface="Calibri (MS)"/>
                <a:cs typeface="Calibri (MS)"/>
                <a:sym typeface="Calibri (MS)"/>
              </a:rPr>
              <a:t> Regional utveckling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22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23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1639680">
            <a:off x="6603778" y="303428"/>
            <a:ext cx="1944481" cy="2668610"/>
            <a:chOff x="0" y="0"/>
            <a:chExt cx="2592642" cy="35581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6891" y="16891"/>
              <a:ext cx="2558796" cy="3524250"/>
            </a:xfrm>
            <a:custGeom>
              <a:avLst/>
              <a:gdLst/>
              <a:ahLst/>
              <a:cxnLst/>
              <a:rect r="r" b="b" t="t" l="l"/>
              <a:pathLst>
                <a:path h="3524250" w="2558796">
                  <a:moveTo>
                    <a:pt x="0" y="0"/>
                  </a:moveTo>
                  <a:lnTo>
                    <a:pt x="2558796" y="0"/>
                  </a:lnTo>
                  <a:lnTo>
                    <a:pt x="2558796" y="3524250"/>
                  </a:lnTo>
                  <a:lnTo>
                    <a:pt x="0" y="352425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592578" cy="3558032"/>
            </a:xfrm>
            <a:custGeom>
              <a:avLst/>
              <a:gdLst/>
              <a:ahLst/>
              <a:cxnLst/>
              <a:rect r="r" b="b" t="t" l="l"/>
              <a:pathLst>
                <a:path h="3558032" w="2592578">
                  <a:moveTo>
                    <a:pt x="16891" y="0"/>
                  </a:moveTo>
                  <a:lnTo>
                    <a:pt x="2575687" y="0"/>
                  </a:lnTo>
                  <a:cubicBezTo>
                    <a:pt x="2585085" y="0"/>
                    <a:pt x="2592578" y="7620"/>
                    <a:pt x="2592578" y="16891"/>
                  </a:cubicBezTo>
                  <a:lnTo>
                    <a:pt x="2592578" y="3541141"/>
                  </a:lnTo>
                  <a:cubicBezTo>
                    <a:pt x="2592578" y="3550539"/>
                    <a:pt x="2584958" y="3558032"/>
                    <a:pt x="2575687" y="3558032"/>
                  </a:cubicBezTo>
                  <a:lnTo>
                    <a:pt x="16891" y="3558032"/>
                  </a:lnTo>
                  <a:cubicBezTo>
                    <a:pt x="7493" y="3558032"/>
                    <a:pt x="0" y="3550412"/>
                    <a:pt x="0" y="354114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3541141"/>
                  </a:lnTo>
                  <a:lnTo>
                    <a:pt x="16891" y="3541141"/>
                  </a:lnTo>
                  <a:lnTo>
                    <a:pt x="16891" y="3524250"/>
                  </a:lnTo>
                  <a:lnTo>
                    <a:pt x="2575687" y="3524250"/>
                  </a:lnTo>
                  <a:lnTo>
                    <a:pt x="2575687" y="3541141"/>
                  </a:lnTo>
                  <a:lnTo>
                    <a:pt x="2558796" y="3541141"/>
                  </a:lnTo>
                  <a:lnTo>
                    <a:pt x="2558796" y="16891"/>
                  </a:lnTo>
                  <a:lnTo>
                    <a:pt x="2575687" y="16891"/>
                  </a:lnTo>
                  <a:lnTo>
                    <a:pt x="2575687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785951" y="1837404"/>
            <a:ext cx="4160815" cy="4884065"/>
          </a:xfrm>
          <a:custGeom>
            <a:avLst/>
            <a:gdLst/>
            <a:ahLst/>
            <a:cxnLst/>
            <a:rect r="r" b="b" t="t" l="l"/>
            <a:pathLst>
              <a:path h="4884065" w="4160815">
                <a:moveTo>
                  <a:pt x="0" y="0"/>
                </a:moveTo>
                <a:lnTo>
                  <a:pt x="4160815" y="0"/>
                </a:lnTo>
                <a:lnTo>
                  <a:pt x="4160815" y="4884065"/>
                </a:lnTo>
                <a:lnTo>
                  <a:pt x="0" y="48840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40300" y="101822"/>
            <a:ext cx="5786476" cy="1354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4400" b="true">
                <a:solidFill>
                  <a:srgbClr val="005651"/>
                </a:solidFill>
                <a:latin typeface="Overpass Bold"/>
                <a:ea typeface="Overpass Bold"/>
                <a:cs typeface="Overpass Bold"/>
                <a:sym typeface="Overpass Bold"/>
              </a:rPr>
              <a:t>REGION</a:t>
            </a:r>
          </a:p>
          <a:p>
            <a:pPr algn="l">
              <a:lnSpc>
                <a:spcPts val="5280"/>
              </a:lnSpc>
            </a:pPr>
            <a:r>
              <a:rPr lang="en-US" sz="4400" b="true">
                <a:solidFill>
                  <a:srgbClr val="005651"/>
                </a:solidFill>
                <a:latin typeface="Overpass Bold"/>
                <a:ea typeface="Overpass Bold"/>
                <a:cs typeface="Overpass Bold"/>
                <a:sym typeface="Overpass Bold"/>
              </a:rPr>
              <a:t>Region Östergötland</a:t>
            </a:r>
          </a:p>
        </p:txBody>
      </p:sp>
      <p:sp>
        <p:nvSpPr>
          <p:cNvPr name="TextBox 10" id="10"/>
          <p:cNvSpPr txBox="true"/>
          <p:nvPr/>
        </p:nvSpPr>
        <p:spPr>
          <a:xfrm rot="1614240">
            <a:off x="7122102" y="652220"/>
            <a:ext cx="1603067" cy="479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Regionval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1588800">
            <a:off x="7152284" y="4206011"/>
            <a:ext cx="1954454" cy="2655618"/>
            <a:chOff x="0" y="0"/>
            <a:chExt cx="2605938" cy="35408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05913" cy="3540887"/>
            </a:xfrm>
            <a:custGeom>
              <a:avLst/>
              <a:gdLst/>
              <a:ahLst/>
              <a:cxnLst/>
              <a:rect r="r" b="b" t="t" l="l"/>
              <a:pathLst>
                <a:path h="3540887" w="2605913">
                  <a:moveTo>
                    <a:pt x="0" y="0"/>
                  </a:moveTo>
                  <a:lnTo>
                    <a:pt x="2605913" y="0"/>
                  </a:lnTo>
                  <a:lnTo>
                    <a:pt x="2605913" y="3540887"/>
                  </a:lnTo>
                  <a:lnTo>
                    <a:pt x="0" y="3540887"/>
                  </a:lnTo>
                  <a:close/>
                </a:path>
              </a:pathLst>
            </a:custGeom>
            <a:solidFill>
              <a:srgbClr val="FFFF66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661959" y="728643"/>
            <a:ext cx="6143673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KOMMUN</a:t>
            </a:r>
          </a:p>
          <a:p>
            <a:pPr algn="l">
              <a:lnSpc>
                <a:spcPts val="575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1614240">
            <a:off x="7856106" y="4502444"/>
            <a:ext cx="1603067" cy="408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Kommunval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1959" y="1893445"/>
            <a:ext cx="6889480" cy="4030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Skola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Förskola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Omsorg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Vatten och avlopp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Fritid, exempelvis badhus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24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27003" y="284112"/>
            <a:ext cx="6715173" cy="134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44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KOMMUN</a:t>
            </a:r>
          </a:p>
          <a:p>
            <a:pPr algn="l">
              <a:lnSpc>
                <a:spcPts val="5280"/>
              </a:lnSpc>
            </a:pPr>
            <a:r>
              <a:rPr lang="en-US" sz="44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Norrköpings kommun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25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1588800">
            <a:off x="7030041" y="339423"/>
            <a:ext cx="1979857" cy="2681021"/>
            <a:chOff x="0" y="0"/>
            <a:chExt cx="2639809" cy="357469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6891" y="16891"/>
              <a:ext cx="2606040" cy="3540887"/>
            </a:xfrm>
            <a:custGeom>
              <a:avLst/>
              <a:gdLst/>
              <a:ahLst/>
              <a:cxnLst/>
              <a:rect r="r" b="b" t="t" l="l"/>
              <a:pathLst>
                <a:path h="3540887" w="2606040">
                  <a:moveTo>
                    <a:pt x="0" y="0"/>
                  </a:moveTo>
                  <a:lnTo>
                    <a:pt x="2606040" y="0"/>
                  </a:lnTo>
                  <a:lnTo>
                    <a:pt x="2606040" y="3540887"/>
                  </a:lnTo>
                  <a:lnTo>
                    <a:pt x="0" y="3540887"/>
                  </a:lnTo>
                  <a:close/>
                </a:path>
              </a:pathLst>
            </a:custGeom>
            <a:solidFill>
              <a:srgbClr val="FFFF66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639822" cy="3574669"/>
            </a:xfrm>
            <a:custGeom>
              <a:avLst/>
              <a:gdLst/>
              <a:ahLst/>
              <a:cxnLst/>
              <a:rect r="r" b="b" t="t" l="l"/>
              <a:pathLst>
                <a:path h="3574669" w="2639822">
                  <a:moveTo>
                    <a:pt x="16891" y="0"/>
                  </a:moveTo>
                  <a:lnTo>
                    <a:pt x="2622931" y="0"/>
                  </a:lnTo>
                  <a:cubicBezTo>
                    <a:pt x="2632329" y="0"/>
                    <a:pt x="2639822" y="7620"/>
                    <a:pt x="2639822" y="16891"/>
                  </a:cubicBezTo>
                  <a:lnTo>
                    <a:pt x="2639822" y="3557778"/>
                  </a:lnTo>
                  <a:cubicBezTo>
                    <a:pt x="2639822" y="3567176"/>
                    <a:pt x="2632202" y="3574669"/>
                    <a:pt x="2622931" y="3574669"/>
                  </a:cubicBezTo>
                  <a:lnTo>
                    <a:pt x="16891" y="3574669"/>
                  </a:lnTo>
                  <a:cubicBezTo>
                    <a:pt x="7493" y="3574669"/>
                    <a:pt x="0" y="3567049"/>
                    <a:pt x="0" y="3557778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3557778"/>
                  </a:lnTo>
                  <a:lnTo>
                    <a:pt x="16891" y="3557778"/>
                  </a:lnTo>
                  <a:lnTo>
                    <a:pt x="16891" y="3540887"/>
                  </a:lnTo>
                  <a:lnTo>
                    <a:pt x="2622931" y="3540887"/>
                  </a:lnTo>
                  <a:lnTo>
                    <a:pt x="2622931" y="3557778"/>
                  </a:lnTo>
                  <a:lnTo>
                    <a:pt x="2606040" y="3557778"/>
                  </a:lnTo>
                  <a:lnTo>
                    <a:pt x="2606040" y="16891"/>
                  </a:lnTo>
                  <a:lnTo>
                    <a:pt x="2622931" y="16891"/>
                  </a:lnTo>
                  <a:lnTo>
                    <a:pt x="262293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550387" y="1884517"/>
            <a:ext cx="4434897" cy="5140249"/>
          </a:xfrm>
          <a:custGeom>
            <a:avLst/>
            <a:gdLst/>
            <a:ahLst/>
            <a:cxnLst/>
            <a:rect r="r" b="b" t="t" l="l"/>
            <a:pathLst>
              <a:path h="5140249" w="4434897">
                <a:moveTo>
                  <a:pt x="0" y="0"/>
                </a:moveTo>
                <a:lnTo>
                  <a:pt x="4434897" y="0"/>
                </a:lnTo>
                <a:lnTo>
                  <a:pt x="4434897" y="5140249"/>
                </a:lnTo>
                <a:lnTo>
                  <a:pt x="0" y="51402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1614240">
            <a:off x="7639012" y="682404"/>
            <a:ext cx="1603067" cy="408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Kommunval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26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1588800">
            <a:off x="7169306" y="299333"/>
            <a:ext cx="1979857" cy="2681021"/>
            <a:chOff x="0" y="0"/>
            <a:chExt cx="2639809" cy="35746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6891" y="16891"/>
              <a:ext cx="2606040" cy="3540887"/>
            </a:xfrm>
            <a:custGeom>
              <a:avLst/>
              <a:gdLst/>
              <a:ahLst/>
              <a:cxnLst/>
              <a:rect r="r" b="b" t="t" l="l"/>
              <a:pathLst>
                <a:path h="3540887" w="2606040">
                  <a:moveTo>
                    <a:pt x="0" y="0"/>
                  </a:moveTo>
                  <a:lnTo>
                    <a:pt x="2606040" y="0"/>
                  </a:lnTo>
                  <a:lnTo>
                    <a:pt x="2606040" y="3540887"/>
                  </a:lnTo>
                  <a:lnTo>
                    <a:pt x="0" y="3540887"/>
                  </a:lnTo>
                  <a:close/>
                </a:path>
              </a:pathLst>
            </a:custGeom>
            <a:solidFill>
              <a:srgbClr val="FFFF66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39822" cy="3574669"/>
            </a:xfrm>
            <a:custGeom>
              <a:avLst/>
              <a:gdLst/>
              <a:ahLst/>
              <a:cxnLst/>
              <a:rect r="r" b="b" t="t" l="l"/>
              <a:pathLst>
                <a:path h="3574669" w="2639822">
                  <a:moveTo>
                    <a:pt x="16891" y="0"/>
                  </a:moveTo>
                  <a:lnTo>
                    <a:pt x="2622931" y="0"/>
                  </a:lnTo>
                  <a:cubicBezTo>
                    <a:pt x="2632329" y="0"/>
                    <a:pt x="2639822" y="7620"/>
                    <a:pt x="2639822" y="16891"/>
                  </a:cubicBezTo>
                  <a:lnTo>
                    <a:pt x="2639822" y="3557778"/>
                  </a:lnTo>
                  <a:cubicBezTo>
                    <a:pt x="2639822" y="3567176"/>
                    <a:pt x="2632202" y="3574669"/>
                    <a:pt x="2622931" y="3574669"/>
                  </a:cubicBezTo>
                  <a:lnTo>
                    <a:pt x="16891" y="3574669"/>
                  </a:lnTo>
                  <a:cubicBezTo>
                    <a:pt x="7493" y="3574669"/>
                    <a:pt x="0" y="3567049"/>
                    <a:pt x="0" y="3557778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3557778"/>
                  </a:lnTo>
                  <a:lnTo>
                    <a:pt x="16891" y="3557778"/>
                  </a:lnTo>
                  <a:lnTo>
                    <a:pt x="16891" y="3540887"/>
                  </a:lnTo>
                  <a:lnTo>
                    <a:pt x="2622931" y="3540887"/>
                  </a:lnTo>
                  <a:lnTo>
                    <a:pt x="2622931" y="3557778"/>
                  </a:lnTo>
                  <a:lnTo>
                    <a:pt x="2606040" y="3557778"/>
                  </a:lnTo>
                  <a:lnTo>
                    <a:pt x="2606040" y="16891"/>
                  </a:lnTo>
                  <a:lnTo>
                    <a:pt x="2622931" y="16891"/>
                  </a:lnTo>
                  <a:lnTo>
                    <a:pt x="262293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442227" y="2010151"/>
            <a:ext cx="4088014" cy="4811341"/>
          </a:xfrm>
          <a:custGeom>
            <a:avLst/>
            <a:gdLst/>
            <a:ahLst/>
            <a:cxnLst/>
            <a:rect r="r" b="b" t="t" l="l"/>
            <a:pathLst>
              <a:path h="4811341" w="4088014">
                <a:moveTo>
                  <a:pt x="0" y="0"/>
                </a:moveTo>
                <a:lnTo>
                  <a:pt x="4088014" y="0"/>
                </a:lnTo>
                <a:lnTo>
                  <a:pt x="4088014" y="4811341"/>
                </a:lnTo>
                <a:lnTo>
                  <a:pt x="0" y="4811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42227" y="347386"/>
            <a:ext cx="5786476" cy="1354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4400" b="true">
                <a:solidFill>
                  <a:srgbClr val="005651"/>
                </a:solidFill>
                <a:latin typeface="Overpass Bold"/>
                <a:ea typeface="Overpass Bold"/>
                <a:cs typeface="Overpass Bold"/>
                <a:sym typeface="Overpass Bold"/>
              </a:rPr>
              <a:t>KOMMUN</a:t>
            </a:r>
          </a:p>
          <a:p>
            <a:pPr algn="l">
              <a:lnSpc>
                <a:spcPts val="5280"/>
              </a:lnSpc>
            </a:pPr>
            <a:r>
              <a:rPr lang="en-US" sz="4400" b="true">
                <a:solidFill>
                  <a:srgbClr val="005651"/>
                </a:solidFill>
                <a:latin typeface="Overpass Bold"/>
                <a:ea typeface="Overpass Bold"/>
                <a:cs typeface="Overpass Bold"/>
                <a:sym typeface="Overpass Bold"/>
              </a:rPr>
              <a:t>Linköpings kommun</a:t>
            </a:r>
          </a:p>
        </p:txBody>
      </p:sp>
      <p:sp>
        <p:nvSpPr>
          <p:cNvPr name="TextBox 10" id="10"/>
          <p:cNvSpPr txBox="true"/>
          <p:nvPr/>
        </p:nvSpPr>
        <p:spPr>
          <a:xfrm rot="1614240">
            <a:off x="7727861" y="716685"/>
            <a:ext cx="1603067" cy="408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Kommunval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3396" y="719118"/>
            <a:ext cx="6000788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Europaparlamentet/</a:t>
            </a:r>
          </a:p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EU-parlamentet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9469380">
            <a:off x="5413419" y="3086462"/>
            <a:ext cx="4201382" cy="4045229"/>
          </a:xfrm>
          <a:custGeom>
            <a:avLst/>
            <a:gdLst/>
            <a:ahLst/>
            <a:cxnLst/>
            <a:rect r="r" b="b" t="t" l="l"/>
            <a:pathLst>
              <a:path h="4045229" w="4201382">
                <a:moveTo>
                  <a:pt x="0" y="0"/>
                </a:moveTo>
                <a:lnTo>
                  <a:pt x="4201383" y="0"/>
                </a:lnTo>
                <a:lnTo>
                  <a:pt x="4201383" y="4045229"/>
                </a:lnTo>
                <a:lnTo>
                  <a:pt x="0" y="40452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134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813240">
            <a:off x="6025858" y="3694233"/>
            <a:ext cx="3090786" cy="2857519"/>
            <a:chOff x="0" y="0"/>
            <a:chExt cx="4121048" cy="3810025"/>
          </a:xfrm>
        </p:grpSpPr>
        <p:sp>
          <p:nvSpPr>
            <p:cNvPr name="Freeform 5" id="5" descr="EUflagga.jpg"/>
            <p:cNvSpPr/>
            <p:nvPr/>
          </p:nvSpPr>
          <p:spPr>
            <a:xfrm flipH="false" flipV="false" rot="0">
              <a:off x="0" y="0"/>
              <a:ext cx="4121023" cy="3810000"/>
            </a:xfrm>
            <a:custGeom>
              <a:avLst/>
              <a:gdLst/>
              <a:ahLst/>
              <a:cxnLst/>
              <a:rect r="r" b="b" t="t" l="l"/>
              <a:pathLst>
                <a:path h="3810000" w="4121023">
                  <a:moveTo>
                    <a:pt x="0" y="0"/>
                  </a:moveTo>
                  <a:lnTo>
                    <a:pt x="4121023" y="0"/>
                  </a:lnTo>
                  <a:lnTo>
                    <a:pt x="4121023" y="3810000"/>
                  </a:lnTo>
                  <a:lnTo>
                    <a:pt x="0" y="381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737" t="6122" r="-11202" b="8057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824836" y="4174808"/>
            <a:ext cx="4693920" cy="1901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17170" indent="-108585" lvl="1">
              <a:lnSpc>
                <a:spcPts val="3840"/>
              </a:lnSpc>
              <a:buFont typeface="Arial"/>
              <a:buChar char="•"/>
            </a:pPr>
            <a:r>
              <a:rPr lang="en-US" b="true" sz="18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Var 5:e år röstar vi till EU-parlamentet.  </a:t>
            </a:r>
          </a:p>
          <a:p>
            <a:pPr algn="l" marL="217170" indent="-108585" lvl="1">
              <a:lnSpc>
                <a:spcPts val="3840"/>
              </a:lnSpc>
              <a:buFont typeface="Arial"/>
              <a:buChar char="•"/>
            </a:pPr>
            <a:r>
              <a:rPr lang="en-US" b="true" sz="18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Nästa val är 2029</a:t>
            </a:r>
          </a:p>
          <a:p>
            <a:pPr algn="l" marL="217170" indent="-108585" lvl="1">
              <a:lnSpc>
                <a:spcPts val="3840"/>
              </a:lnSpc>
              <a:buFont typeface="Arial"/>
              <a:buChar char="•"/>
            </a:pPr>
            <a:r>
              <a:rPr lang="en-US" b="true" sz="1800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I parlamentet med 705 ledamöter sitter 21 ledamöter från Sverige.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53399" y="2279323"/>
            <a:ext cx="6889480" cy="2392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EU-lagstiftning</a:t>
            </a:r>
          </a:p>
          <a:p>
            <a:pPr algn="l" marL="434340" indent="-217170" lvl="1">
              <a:lnSpc>
                <a:spcPts val="6480"/>
              </a:lnSpc>
              <a:buFont typeface="Arial"/>
              <a:buChar char="•"/>
            </a:pPr>
            <a:r>
              <a:rPr lang="en-US" sz="36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EU:s budget</a:t>
            </a:r>
          </a:p>
          <a:p>
            <a:pPr algn="l" marL="434340" indent="-217170" lvl="1">
              <a:lnSpc>
                <a:spcPts val="6480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27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959520">
            <a:off x="3576390" y="2524192"/>
            <a:ext cx="4776102" cy="4598584"/>
          </a:xfrm>
          <a:custGeom>
            <a:avLst/>
            <a:gdLst/>
            <a:ahLst/>
            <a:cxnLst/>
            <a:rect r="r" b="b" t="t" l="l"/>
            <a:pathLst>
              <a:path h="4598584" w="4776102">
                <a:moveTo>
                  <a:pt x="0" y="0"/>
                </a:moveTo>
                <a:lnTo>
                  <a:pt x="4776102" y="0"/>
                </a:lnTo>
                <a:lnTo>
                  <a:pt x="4776102" y="4598584"/>
                </a:lnTo>
                <a:lnTo>
                  <a:pt x="0" y="45985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7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662488" y="4291013"/>
            <a:ext cx="2463998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FFFFFF"/>
                </a:solidFill>
                <a:latin typeface="Overpass Bold"/>
                <a:ea typeface="Overpass Bold"/>
                <a:cs typeface="Overpass Bold"/>
                <a:sym typeface="Overpass Bold"/>
              </a:rPr>
              <a:t>84,2 %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24836" y="1407776"/>
            <a:ext cx="7103793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HUR MÅNGA ANVÄNDE SIN RÖSTRÄTT 2022?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28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05694" y="0"/>
            <a:ext cx="2447906" cy="7315200"/>
            <a:chOff x="0" y="0"/>
            <a:chExt cx="3263875" cy="975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639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3263900">
                  <a:moveTo>
                    <a:pt x="0" y="0"/>
                  </a:moveTo>
                  <a:lnTo>
                    <a:pt x="3263900" y="0"/>
                  </a:lnTo>
                  <a:lnTo>
                    <a:pt x="32639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9883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7315200" cy="7315200"/>
            <a:chOff x="0" y="0"/>
            <a:chExt cx="9753600" cy="9753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7536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9959520">
            <a:off x="1620545" y="522370"/>
            <a:ext cx="6512509" cy="6270450"/>
          </a:xfrm>
          <a:custGeom>
            <a:avLst/>
            <a:gdLst/>
            <a:ahLst/>
            <a:cxnLst/>
            <a:rect r="r" b="b" t="t" l="l"/>
            <a:pathLst>
              <a:path h="6270450" w="6512509">
                <a:moveTo>
                  <a:pt x="0" y="0"/>
                </a:moveTo>
                <a:lnTo>
                  <a:pt x="6512510" y="0"/>
                </a:lnTo>
                <a:lnTo>
                  <a:pt x="6512510" y="6270450"/>
                </a:lnTo>
                <a:lnTo>
                  <a:pt x="0" y="6270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6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156781" y="2018746"/>
            <a:ext cx="4660573" cy="3219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</a:pPr>
            <a:r>
              <a:rPr lang="en-US" sz="60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DEL 4</a:t>
            </a:r>
          </a:p>
          <a:p>
            <a:pPr algn="l">
              <a:lnSpc>
                <a:spcPts val="4914"/>
              </a:lnSpc>
            </a:pPr>
          </a:p>
          <a:p>
            <a:pPr algn="l">
              <a:lnSpc>
                <a:spcPts val="4914"/>
              </a:lnSpc>
            </a:pPr>
            <a:r>
              <a:rPr lang="en-US" sz="5400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Hur kan man påverka politiken? 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29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469380">
            <a:off x="3118742" y="2661476"/>
            <a:ext cx="4635141" cy="4462863"/>
          </a:xfrm>
          <a:custGeom>
            <a:avLst/>
            <a:gdLst/>
            <a:ahLst/>
            <a:cxnLst/>
            <a:rect r="r" b="b" t="t" l="l"/>
            <a:pathLst>
              <a:path h="4462863" w="4635141">
                <a:moveTo>
                  <a:pt x="0" y="0"/>
                </a:moveTo>
                <a:lnTo>
                  <a:pt x="4635141" y="0"/>
                </a:lnTo>
                <a:lnTo>
                  <a:pt x="4635141" y="4462862"/>
                </a:lnTo>
                <a:lnTo>
                  <a:pt x="0" y="4462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2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44353" y="1018899"/>
            <a:ext cx="6643735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565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HUR MÅNGA SVENSKAR ÄR MEDLEMMAR I ETT PARTI?</a:t>
            </a:r>
          </a:p>
          <a:p>
            <a:pPr algn="l">
              <a:lnSpc>
                <a:spcPts val="480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3655124" y="3847490"/>
            <a:ext cx="4214841" cy="2332702"/>
            <a:chOff x="0" y="0"/>
            <a:chExt cx="5619788" cy="31102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619790" cy="3110272"/>
            </a:xfrm>
            <a:custGeom>
              <a:avLst/>
              <a:gdLst/>
              <a:ahLst/>
              <a:cxnLst/>
              <a:rect r="r" b="b" t="t" l="l"/>
              <a:pathLst>
                <a:path h="3110272" w="5619790">
                  <a:moveTo>
                    <a:pt x="0" y="0"/>
                  </a:moveTo>
                  <a:lnTo>
                    <a:pt x="5619790" y="0"/>
                  </a:lnTo>
                  <a:lnTo>
                    <a:pt x="5619790" y="3110272"/>
                  </a:lnTo>
                  <a:lnTo>
                    <a:pt x="0" y="31102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403" t="0" r="-3403" b="24794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09550"/>
              <a:ext cx="5619788" cy="33198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433883" indent="-216941" lvl="1">
                <a:lnSpc>
                  <a:spcPts val="648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År 2025: 2,3 %</a:t>
              </a:r>
            </a:p>
            <a:p>
              <a:pPr algn="l" marL="434340" indent="-217170" lvl="1">
                <a:lnSpc>
                  <a:spcPts val="648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 År 2018: 2,5 % </a:t>
              </a:r>
            </a:p>
            <a:p>
              <a:pPr algn="l" marL="434340" indent="-217170" lvl="1">
                <a:lnSpc>
                  <a:spcPts val="648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 År 1960: 20 %   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30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47709" y="960815"/>
            <a:ext cx="6321028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b="true">
                <a:solidFill>
                  <a:srgbClr val="00565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Förslag på politiska aktiviteter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662093" y="2116169"/>
            <a:ext cx="6929485" cy="4370199"/>
            <a:chOff x="0" y="0"/>
            <a:chExt cx="9239314" cy="58269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39314" cy="5826936"/>
            </a:xfrm>
            <a:custGeom>
              <a:avLst/>
              <a:gdLst/>
              <a:ahLst/>
              <a:cxnLst/>
              <a:rect r="r" b="b" t="t" l="l"/>
              <a:pathLst>
                <a:path h="5826936" w="9239314">
                  <a:moveTo>
                    <a:pt x="0" y="0"/>
                  </a:moveTo>
                  <a:lnTo>
                    <a:pt x="9239314" y="0"/>
                  </a:lnTo>
                  <a:lnTo>
                    <a:pt x="9239314" y="5826936"/>
                  </a:lnTo>
                  <a:lnTo>
                    <a:pt x="0" y="58269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3512" t="0" r="-23512" b="915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>
              <a:off x="0" y="-180975"/>
              <a:ext cx="9239314" cy="60079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337820" indent="-168910" lvl="1">
                <a:lnSpc>
                  <a:spcPts val="5039"/>
                </a:lnSpc>
                <a:buFont typeface="Arial"/>
                <a:buChar char="•"/>
              </a:pPr>
              <a:r>
                <a:rPr lang="en-US" b="true" sz="2799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Bojkotta något eller välja ett miljövänligare alternativ</a:t>
              </a:r>
            </a:p>
            <a:p>
              <a:pPr algn="l" marL="337820" indent="-168910" lvl="1">
                <a:lnSpc>
                  <a:spcPts val="5039"/>
                </a:lnSpc>
                <a:buFont typeface="Arial"/>
                <a:buChar char="•"/>
              </a:pPr>
              <a:r>
                <a:rPr lang="en-US" b="true" sz="2799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Skriva under en namninsamling </a:t>
              </a:r>
            </a:p>
            <a:p>
              <a:pPr algn="l" marL="337820" indent="-168910" lvl="1">
                <a:lnSpc>
                  <a:spcPts val="5039"/>
                </a:lnSpc>
                <a:buFont typeface="Arial"/>
                <a:buChar char="•"/>
              </a:pPr>
              <a:r>
                <a:rPr lang="en-US" b="true" sz="2799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Dela något politiskt på sociala medier </a:t>
              </a:r>
            </a:p>
            <a:p>
              <a:pPr algn="l" marL="337820" indent="-168910" lvl="1">
                <a:lnSpc>
                  <a:spcPts val="5039"/>
                </a:lnSpc>
                <a:buFont typeface="Arial"/>
                <a:buChar char="•"/>
              </a:pPr>
              <a:r>
                <a:rPr lang="en-US" b="true" sz="2799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Kontakta en politiker </a:t>
              </a:r>
            </a:p>
            <a:p>
              <a:pPr algn="l" marL="337820" indent="-168910" lvl="1">
                <a:lnSpc>
                  <a:spcPts val="5039"/>
                </a:lnSpc>
                <a:buFont typeface="Arial"/>
                <a:buChar char="•"/>
              </a:pPr>
              <a:r>
                <a:rPr lang="en-US" b="true" sz="2799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Demonstrera </a:t>
              </a:r>
            </a:p>
            <a:p>
              <a:pPr algn="l" marL="337820" indent="-168910" lvl="1">
                <a:lnSpc>
                  <a:spcPts val="5039"/>
                </a:lnSpc>
                <a:buFont typeface="Arial"/>
                <a:buChar char="•"/>
              </a:pPr>
              <a:r>
                <a:rPr lang="en-US" b="true" sz="2799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Samla in namnunderskrifter 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31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1959" y="981704"/>
            <a:ext cx="7586977" cy="532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63"/>
              </a:lnSpc>
            </a:pPr>
            <a:r>
              <a:rPr lang="en-US" sz="4226" b="true">
                <a:solidFill>
                  <a:srgbClr val="112143"/>
                </a:solidFill>
                <a:latin typeface="Overpass Bold"/>
                <a:ea typeface="Overpass Bold"/>
                <a:cs typeface="Overpass Bold"/>
                <a:sym typeface="Overpass Bold"/>
              </a:rPr>
              <a:t>FÖRENINGSLIV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610783" y="2679373"/>
            <a:ext cx="3889086" cy="4221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Idrottsförening</a:t>
            </a:r>
          </a:p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Patientförening</a:t>
            </a:r>
          </a:p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Hjälporganisation</a:t>
            </a:r>
          </a:p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Hobbyförening</a:t>
            </a:r>
          </a:p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Fackförening</a:t>
            </a:r>
          </a:p>
          <a:p>
            <a:pPr algn="l" marL="386080" indent="-193040" lvl="1">
              <a:lnSpc>
                <a:spcPts val="384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681961" y="1869748"/>
            <a:ext cx="6818043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5651"/>
                </a:solidFill>
                <a:latin typeface="Calibri (MS)"/>
                <a:ea typeface="Calibri (MS)"/>
                <a:cs typeface="Calibri (MS)"/>
                <a:sym typeface="Calibri (MS)"/>
              </a:rPr>
              <a:t>Hur många är medlemmar i förening? 75 % 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5651"/>
                </a:solidFill>
                <a:latin typeface="Calibri (MS)"/>
                <a:ea typeface="Calibri (MS)"/>
                <a:cs typeface="Calibri (MS)"/>
                <a:sym typeface="Calibri (MS)"/>
              </a:rPr>
              <a:t>Hur många av dem är aktiva? 29 %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32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3396" y="1000106"/>
            <a:ext cx="5214976" cy="1122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63"/>
              </a:lnSpc>
            </a:pPr>
            <a:r>
              <a:rPr lang="en-US" sz="4226" b="true">
                <a:solidFill>
                  <a:srgbClr val="005651"/>
                </a:solidFill>
                <a:latin typeface="Overpass Bold"/>
                <a:ea typeface="Overpass Bold"/>
                <a:cs typeface="Overpass Bold"/>
                <a:sym typeface="Overpass Bold"/>
              </a:rPr>
              <a:t>VAD GER FÖRENINGSLIVET?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24836" y="2093585"/>
            <a:ext cx="5460721" cy="3787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565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 Gemenskap</a:t>
            </a:r>
          </a:p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565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 Aktiviteter</a:t>
            </a:r>
          </a:p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565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 Kontakter</a:t>
            </a:r>
          </a:p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565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 Driva frågor</a:t>
            </a:r>
          </a:p>
          <a:p>
            <a:pPr algn="l" marL="386080" indent="-193040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565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 Delaktighet</a:t>
            </a:r>
          </a:p>
        </p:txBody>
      </p:sp>
      <p:grpSp>
        <p:nvGrpSpPr>
          <p:cNvPr name="Group 4" id="4"/>
          <p:cNvGrpSpPr/>
          <p:nvPr/>
        </p:nvGrpSpPr>
        <p:grpSpPr>
          <a:xfrm rot="-10635780">
            <a:off x="4955400" y="1645225"/>
            <a:ext cx="4602585" cy="4275563"/>
            <a:chOff x="0" y="0"/>
            <a:chExt cx="6136780" cy="570075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599819" y="636523"/>
              <a:ext cx="5278100" cy="4778375"/>
            </a:xfrm>
            <a:custGeom>
              <a:avLst/>
              <a:gdLst/>
              <a:ahLst/>
              <a:cxnLst/>
              <a:rect r="r" b="b" t="t" l="l"/>
              <a:pathLst>
                <a:path h="4778375" w="5278100">
                  <a:moveTo>
                    <a:pt x="4454654" y="361697"/>
                  </a:moveTo>
                  <a:cubicBezTo>
                    <a:pt x="3725547" y="-20319"/>
                    <a:pt x="3048129" y="415799"/>
                    <a:pt x="2506347" y="415799"/>
                  </a:cubicBezTo>
                  <a:cubicBezTo>
                    <a:pt x="2085977" y="415799"/>
                    <a:pt x="1293116" y="-636396"/>
                    <a:pt x="346585" y="606807"/>
                  </a:cubicBezTo>
                  <a:cubicBezTo>
                    <a:pt x="-599946" y="1850010"/>
                    <a:pt x="579757" y="3019807"/>
                    <a:pt x="1640334" y="4042030"/>
                  </a:cubicBezTo>
                  <a:cubicBezTo>
                    <a:pt x="2700911" y="5064253"/>
                    <a:pt x="4142361" y="5047362"/>
                    <a:pt x="4974719" y="3832988"/>
                  </a:cubicBezTo>
                  <a:cubicBezTo>
                    <a:pt x="5536821" y="3013838"/>
                    <a:pt x="5291838" y="801244"/>
                    <a:pt x="4454654" y="361570"/>
                  </a:cubicBezTo>
                  <a:close/>
                </a:path>
              </a:pathLst>
            </a:custGeom>
            <a:solidFill>
              <a:srgbClr val="F4F3B8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84711" y="1713386"/>
            <a:ext cx="5544617" cy="4522861"/>
            <a:chOff x="0" y="0"/>
            <a:chExt cx="7392822" cy="603048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392797" cy="6030468"/>
            </a:xfrm>
            <a:custGeom>
              <a:avLst/>
              <a:gdLst/>
              <a:ahLst/>
              <a:cxnLst/>
              <a:rect r="r" b="b" t="t" l="l"/>
              <a:pathLst>
                <a:path h="6030468" w="7392797">
                  <a:moveTo>
                    <a:pt x="0" y="0"/>
                  </a:moveTo>
                  <a:lnTo>
                    <a:pt x="7392797" y="0"/>
                  </a:lnTo>
                  <a:lnTo>
                    <a:pt x="7392797" y="6030468"/>
                  </a:lnTo>
                  <a:lnTo>
                    <a:pt x="0" y="60304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33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857879"/>
            <a:ext cx="9753600" cy="656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4"/>
              </a:lnSpc>
            </a:pPr>
            <a:r>
              <a:rPr lang="en-US" sz="3200" b="true">
                <a:solidFill>
                  <a:srgbClr val="112143"/>
                </a:solidFill>
                <a:latin typeface="Overpass Bold"/>
                <a:ea typeface="Overpass Bold"/>
                <a:cs typeface="Overpass Bold"/>
                <a:sym typeface="Overpass Bold"/>
              </a:rPr>
              <a:t>FRÅN ENGAGEMANG TILL INFLYTANDE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304771" y="2443153"/>
            <a:ext cx="4286279" cy="2928958"/>
            <a:chOff x="0" y="0"/>
            <a:chExt cx="5715038" cy="39052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715000" cy="4988562"/>
            </a:xfrm>
            <a:custGeom>
              <a:avLst/>
              <a:gdLst/>
              <a:ahLst/>
              <a:cxnLst/>
              <a:rect r="r" b="b" t="t" l="l"/>
              <a:pathLst>
                <a:path h="4988562" w="5715000">
                  <a:moveTo>
                    <a:pt x="0" y="650875"/>
                  </a:moveTo>
                  <a:cubicBezTo>
                    <a:pt x="0" y="291465"/>
                    <a:pt x="291465" y="0"/>
                    <a:pt x="650875" y="0"/>
                  </a:cubicBezTo>
                  <a:lnTo>
                    <a:pt x="952500" y="0"/>
                  </a:lnTo>
                  <a:lnTo>
                    <a:pt x="2381250" y="0"/>
                  </a:lnTo>
                  <a:lnTo>
                    <a:pt x="5064125" y="0"/>
                  </a:lnTo>
                  <a:cubicBezTo>
                    <a:pt x="5423662" y="0"/>
                    <a:pt x="5715000" y="291465"/>
                    <a:pt x="5715000" y="650875"/>
                  </a:cubicBezTo>
                  <a:lnTo>
                    <a:pt x="5715000" y="2278127"/>
                  </a:lnTo>
                  <a:lnTo>
                    <a:pt x="5715000" y="3254504"/>
                  </a:lnTo>
                  <a:cubicBezTo>
                    <a:pt x="5715000" y="3614041"/>
                    <a:pt x="5423535" y="3905379"/>
                    <a:pt x="5064125" y="3905379"/>
                  </a:cubicBezTo>
                  <a:lnTo>
                    <a:pt x="2381250" y="3905379"/>
                  </a:lnTo>
                  <a:lnTo>
                    <a:pt x="881380" y="4988562"/>
                  </a:lnTo>
                  <a:lnTo>
                    <a:pt x="952500" y="3905252"/>
                  </a:lnTo>
                  <a:lnTo>
                    <a:pt x="650875" y="3905252"/>
                  </a:lnTo>
                  <a:cubicBezTo>
                    <a:pt x="291465" y="3905252"/>
                    <a:pt x="0" y="3613914"/>
                    <a:pt x="0" y="3254377"/>
                  </a:cubicBezTo>
                  <a:lnTo>
                    <a:pt x="0" y="22780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5715038" cy="39148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Varje land har sin egen organisation och kultur. Det är alltid bättre att få veta hur det fungerar i det land där man bor. Genom föreningar kan man bygga ett nätverk, träffa olika människor som kan hjälpa till vid olika behov.</a:t>
              </a:r>
            </a:p>
            <a:p>
              <a:pPr algn="r">
                <a:lnSpc>
                  <a:spcPts val="2160"/>
                </a:lnSpc>
              </a:pPr>
              <a:r>
                <a:rPr lang="en-US" sz="180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// Gloria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733925" y="2943215"/>
            <a:ext cx="4429154" cy="3000396"/>
            <a:chOff x="0" y="0"/>
            <a:chExt cx="5905538" cy="40005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905500" cy="5110229"/>
            </a:xfrm>
            <a:custGeom>
              <a:avLst/>
              <a:gdLst/>
              <a:ahLst/>
              <a:cxnLst/>
              <a:rect r="r" b="b" t="t" l="l"/>
              <a:pathLst>
                <a:path h="5110229" w="5905500">
                  <a:moveTo>
                    <a:pt x="5905500" y="666750"/>
                  </a:moveTo>
                  <a:cubicBezTo>
                    <a:pt x="5905500" y="298577"/>
                    <a:pt x="5607050" y="0"/>
                    <a:pt x="5238750" y="0"/>
                  </a:cubicBezTo>
                  <a:lnTo>
                    <a:pt x="4921250" y="0"/>
                  </a:lnTo>
                  <a:lnTo>
                    <a:pt x="3444875" y="0"/>
                  </a:lnTo>
                  <a:lnTo>
                    <a:pt x="666750" y="0"/>
                  </a:lnTo>
                  <a:cubicBezTo>
                    <a:pt x="298577" y="0"/>
                    <a:pt x="0" y="298577"/>
                    <a:pt x="0" y="666750"/>
                  </a:cubicBezTo>
                  <a:lnTo>
                    <a:pt x="0" y="2333627"/>
                  </a:lnTo>
                  <a:lnTo>
                    <a:pt x="0" y="3333752"/>
                  </a:lnTo>
                  <a:cubicBezTo>
                    <a:pt x="0" y="3702052"/>
                    <a:pt x="298577" y="4000503"/>
                    <a:pt x="666750" y="4000503"/>
                  </a:cubicBezTo>
                  <a:lnTo>
                    <a:pt x="3444875" y="4000503"/>
                  </a:lnTo>
                  <a:lnTo>
                    <a:pt x="4994783" y="5110229"/>
                  </a:lnTo>
                  <a:lnTo>
                    <a:pt x="4921250" y="4000503"/>
                  </a:lnTo>
                  <a:lnTo>
                    <a:pt x="5238750" y="4000503"/>
                  </a:lnTo>
                  <a:cubicBezTo>
                    <a:pt x="5607050" y="4000503"/>
                    <a:pt x="5905500" y="3701925"/>
                    <a:pt x="5905500" y="3333752"/>
                  </a:cubicBezTo>
                  <a:lnTo>
                    <a:pt x="5905500" y="23336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5905538" cy="40100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Jag rekommenderar andra kvinnor att gå med i olika verksamheter eller föreningar för att få kunskap, få veta om sina rättigheter och möjligheter. Detta hjälper att ta sig fram i ett nytt samhäll, skaffa vänner och kontaktnätverk vilket i stort sätt påverkar ens liv.</a:t>
              </a:r>
            </a:p>
            <a:p>
              <a:pPr algn="r">
                <a:lnSpc>
                  <a:spcPts val="2160"/>
                </a:lnSpc>
              </a:pPr>
              <a:r>
                <a:rPr lang="en-US" sz="1800">
                  <a:solidFill>
                    <a:srgbClr val="000000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//Omida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34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A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451347" y="-9099547"/>
            <a:ext cx="7581176" cy="9458001"/>
          </a:xfrm>
          <a:custGeom>
            <a:avLst/>
            <a:gdLst/>
            <a:ahLst/>
            <a:cxnLst/>
            <a:rect r="r" b="b" t="t" l="l"/>
            <a:pathLst>
              <a:path h="9458001" w="7581176">
                <a:moveTo>
                  <a:pt x="0" y="0"/>
                </a:moveTo>
                <a:lnTo>
                  <a:pt x="7581176" y="0"/>
                </a:lnTo>
                <a:lnTo>
                  <a:pt x="7581176" y="9458001"/>
                </a:lnTo>
                <a:lnTo>
                  <a:pt x="0" y="94580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2475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90656" y="1146050"/>
            <a:ext cx="3068687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Vi har pratat om: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14509" y="2075088"/>
            <a:ext cx="7072360" cy="3810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1. Hur Sverige styrs.</a:t>
            </a:r>
          </a:p>
          <a:p>
            <a:pPr algn="l">
              <a:lnSpc>
                <a:spcPts val="4320"/>
              </a:lnSpc>
            </a:pP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2. Om att rösta i val.</a:t>
            </a:r>
          </a:p>
          <a:p>
            <a:pPr algn="l">
              <a:lnSpc>
                <a:spcPts val="4320"/>
              </a:lnSpc>
            </a:pP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3. Riksdag, region, kommun</a:t>
            </a:r>
          </a:p>
          <a:p>
            <a:pPr algn="l">
              <a:lnSpc>
                <a:spcPts val="4320"/>
              </a:lnSpc>
            </a:pP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4. Hur vi kan påverka politiken.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5400000">
            <a:off x="4641847" y="-8909047"/>
            <a:ext cx="7581176" cy="9458001"/>
          </a:xfrm>
          <a:custGeom>
            <a:avLst/>
            <a:gdLst/>
            <a:ahLst/>
            <a:cxnLst/>
            <a:rect r="r" b="b" t="t" l="l"/>
            <a:pathLst>
              <a:path h="9458001" w="7581176">
                <a:moveTo>
                  <a:pt x="0" y="0"/>
                </a:moveTo>
                <a:lnTo>
                  <a:pt x="7581176" y="0"/>
                </a:lnTo>
                <a:lnTo>
                  <a:pt x="7581176" y="9458001"/>
                </a:lnTo>
                <a:lnTo>
                  <a:pt x="0" y="94580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24756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6188583" y="-4989347"/>
            <a:ext cx="6048004" cy="7157399"/>
          </a:xfrm>
          <a:custGeom>
            <a:avLst/>
            <a:gdLst/>
            <a:ahLst/>
            <a:cxnLst/>
            <a:rect r="r" b="b" t="t" l="l"/>
            <a:pathLst>
              <a:path h="7157399" w="6048004">
                <a:moveTo>
                  <a:pt x="0" y="0"/>
                </a:moveTo>
                <a:lnTo>
                  <a:pt x="6048004" y="0"/>
                </a:lnTo>
                <a:lnTo>
                  <a:pt x="6048004" y="7157399"/>
                </a:lnTo>
                <a:lnTo>
                  <a:pt x="0" y="71573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245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5894400">
            <a:off x="8754418" y="77143"/>
            <a:ext cx="2155469" cy="2002317"/>
            <a:chOff x="0" y="0"/>
            <a:chExt cx="2873959" cy="266975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281048" y="298024"/>
              <a:ext cx="2471768" cy="2237788"/>
            </a:xfrm>
            <a:custGeom>
              <a:avLst/>
              <a:gdLst/>
              <a:ahLst/>
              <a:cxnLst/>
              <a:rect r="r" b="b" t="t" l="l"/>
              <a:pathLst>
                <a:path h="2237788" w="2471768">
                  <a:moveTo>
                    <a:pt x="2086105" y="169463"/>
                  </a:moveTo>
                  <a:cubicBezTo>
                    <a:pt x="1744602" y="-9480"/>
                    <a:pt x="1427356" y="194736"/>
                    <a:pt x="1173737" y="194736"/>
                  </a:cubicBezTo>
                  <a:cubicBezTo>
                    <a:pt x="976887" y="194736"/>
                    <a:pt x="605539" y="-298024"/>
                    <a:pt x="162309" y="284144"/>
                  </a:cubicBezTo>
                  <a:cubicBezTo>
                    <a:pt x="-280921" y="866312"/>
                    <a:pt x="271402" y="1414317"/>
                    <a:pt x="768099" y="1892980"/>
                  </a:cubicBezTo>
                  <a:cubicBezTo>
                    <a:pt x="1264796" y="2371643"/>
                    <a:pt x="1939801" y="2363769"/>
                    <a:pt x="2329691" y="1795063"/>
                  </a:cubicBezTo>
                  <a:cubicBezTo>
                    <a:pt x="2592962" y="1411396"/>
                    <a:pt x="2478154" y="375203"/>
                    <a:pt x="2086105" y="169336"/>
                  </a:cubicBezTo>
                  <a:close/>
                </a:path>
              </a:pathLst>
            </a:custGeom>
            <a:solidFill>
              <a:srgbClr val="FFEBC2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63860" r="0" b="-63859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35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E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05694" y="0"/>
            <a:ext cx="2447906" cy="7315200"/>
            <a:chOff x="0" y="0"/>
            <a:chExt cx="3263875" cy="975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639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3263900">
                  <a:moveTo>
                    <a:pt x="0" y="0"/>
                  </a:moveTo>
                  <a:lnTo>
                    <a:pt x="3263900" y="0"/>
                  </a:lnTo>
                  <a:lnTo>
                    <a:pt x="32639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9883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7315200" cy="7315200"/>
            <a:chOff x="0" y="0"/>
            <a:chExt cx="9753600" cy="9753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7536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9959520">
            <a:off x="4589021" y="699735"/>
            <a:ext cx="4252398" cy="4094340"/>
          </a:xfrm>
          <a:custGeom>
            <a:avLst/>
            <a:gdLst/>
            <a:ahLst/>
            <a:cxnLst/>
            <a:rect r="r" b="b" t="t" l="l"/>
            <a:pathLst>
              <a:path h="4094340" w="4252398">
                <a:moveTo>
                  <a:pt x="0" y="0"/>
                </a:moveTo>
                <a:lnTo>
                  <a:pt x="4252398" y="0"/>
                </a:lnTo>
                <a:lnTo>
                  <a:pt x="4252398" y="4094340"/>
                </a:lnTo>
                <a:lnTo>
                  <a:pt x="0" y="40943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89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-9762000">
            <a:off x="1185358" y="1417482"/>
            <a:ext cx="4429115" cy="4114419"/>
            <a:chOff x="0" y="0"/>
            <a:chExt cx="5905487" cy="54858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77310" y="612419"/>
              <a:ext cx="5079164" cy="4598307"/>
            </a:xfrm>
            <a:custGeom>
              <a:avLst/>
              <a:gdLst/>
              <a:ahLst/>
              <a:cxnLst/>
              <a:rect r="r" b="b" t="t" l="l"/>
              <a:pathLst>
                <a:path h="4598307" w="5079164">
                  <a:moveTo>
                    <a:pt x="4286663" y="348082"/>
                  </a:moveTo>
                  <a:cubicBezTo>
                    <a:pt x="3584988" y="-19456"/>
                    <a:pt x="2933097" y="400152"/>
                    <a:pt x="2411762" y="400152"/>
                  </a:cubicBezTo>
                  <a:cubicBezTo>
                    <a:pt x="2007267" y="400152"/>
                    <a:pt x="1244378" y="-612419"/>
                    <a:pt x="333534" y="583921"/>
                  </a:cubicBezTo>
                  <a:cubicBezTo>
                    <a:pt x="-577310" y="1780261"/>
                    <a:pt x="557816" y="2906116"/>
                    <a:pt x="1578388" y="3889731"/>
                  </a:cubicBezTo>
                  <a:cubicBezTo>
                    <a:pt x="2598960" y="4873346"/>
                    <a:pt x="3986181" y="4857217"/>
                    <a:pt x="4787170" y="3688563"/>
                  </a:cubicBezTo>
                  <a:cubicBezTo>
                    <a:pt x="5328190" y="2900401"/>
                    <a:pt x="5092351" y="771246"/>
                    <a:pt x="4286663" y="348082"/>
                  </a:cubicBezTo>
                  <a:close/>
                </a:path>
              </a:pathLst>
            </a:custGeom>
            <a:solidFill>
              <a:srgbClr val="F4F3B8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852460" y="1905171"/>
            <a:ext cx="2904258" cy="4091311"/>
            <a:chOff x="0" y="0"/>
            <a:chExt cx="3872344" cy="54550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872357" cy="5455031"/>
            </a:xfrm>
            <a:custGeom>
              <a:avLst/>
              <a:gdLst/>
              <a:ahLst/>
              <a:cxnLst/>
              <a:rect r="r" b="b" t="t" l="l"/>
              <a:pathLst>
                <a:path h="5455031" w="3872357">
                  <a:moveTo>
                    <a:pt x="0" y="0"/>
                  </a:moveTo>
                  <a:lnTo>
                    <a:pt x="3872357" y="0"/>
                  </a:lnTo>
                  <a:lnTo>
                    <a:pt x="3872357" y="5455031"/>
                  </a:lnTo>
                  <a:lnTo>
                    <a:pt x="0" y="5455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4406" t="0" r="-39416" b="-6408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2142525" y="5977957"/>
            <a:ext cx="2171205" cy="944470"/>
            <a:chOff x="0" y="0"/>
            <a:chExt cx="2894940" cy="125929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94965" cy="1259332"/>
            </a:xfrm>
            <a:custGeom>
              <a:avLst/>
              <a:gdLst/>
              <a:ahLst/>
              <a:cxnLst/>
              <a:rect r="r" b="b" t="t" l="l"/>
              <a:pathLst>
                <a:path h="1259332" w="2894965">
                  <a:moveTo>
                    <a:pt x="0" y="0"/>
                  </a:moveTo>
                  <a:lnTo>
                    <a:pt x="2894965" y="0"/>
                  </a:lnTo>
                  <a:lnTo>
                    <a:pt x="2894965" y="1259332"/>
                  </a:lnTo>
                  <a:lnTo>
                    <a:pt x="0" y="1259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87" b="3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6553200" y="6356347"/>
            <a:ext cx="2133600" cy="365122"/>
            <a:chOff x="0" y="0"/>
            <a:chExt cx="2844800" cy="4868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844800" cy="486833"/>
            </a:xfrm>
            <a:custGeom>
              <a:avLst/>
              <a:gdLst/>
              <a:ahLst/>
              <a:cxnLst/>
              <a:rect r="r" b="b" t="t" l="l"/>
              <a:pathLst>
                <a:path h="486833" w="2844800">
                  <a:moveTo>
                    <a:pt x="0" y="0"/>
                  </a:moveTo>
                  <a:lnTo>
                    <a:pt x="2844800" y="0"/>
                  </a:lnTo>
                  <a:lnTo>
                    <a:pt x="2844800" y="486833"/>
                  </a:lnTo>
                  <a:lnTo>
                    <a:pt x="0" y="486833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242173" r="0" b="-242173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2844800" cy="505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36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6233019" y="5909101"/>
            <a:ext cx="1082181" cy="1082181"/>
          </a:xfrm>
          <a:custGeom>
            <a:avLst/>
            <a:gdLst/>
            <a:ahLst/>
            <a:cxnLst/>
            <a:rect r="r" b="b" t="t" l="l"/>
            <a:pathLst>
              <a:path h="1082181" w="1082181">
                <a:moveTo>
                  <a:pt x="0" y="0"/>
                </a:moveTo>
                <a:lnTo>
                  <a:pt x="1082181" y="0"/>
                </a:lnTo>
                <a:lnTo>
                  <a:pt x="1082181" y="1082181"/>
                </a:lnTo>
                <a:lnTo>
                  <a:pt x="0" y="10821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5500735" y="2613298"/>
            <a:ext cx="2256387" cy="153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3"/>
              </a:lnSpc>
            </a:pPr>
            <a:r>
              <a:rPr lang="en-US" sz="5400" b="true">
                <a:solidFill>
                  <a:srgbClr val="FFFFFF"/>
                </a:solidFill>
                <a:latin typeface="Open Sans Hebrew Bold"/>
                <a:ea typeface="Open Sans Hebrew Bold"/>
                <a:cs typeface="Open Sans Hebrew Bold"/>
                <a:sym typeface="Open Sans Hebrew Bold"/>
              </a:rPr>
              <a:t>TACK!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DAHIyGc2pw4</dc:identifier>
  <dcterms:modified xsi:type="dcterms:W3CDTF">2011-08-01T06:04:30Z</dcterms:modified>
  <cp:revision>1</cp:revision>
  <dc:title>Demokrati i Sverige 2026- presentation.pptx</dc:title>
</cp:coreProperties>
</file>